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87" r:id="rId3"/>
    <p:sldMasterId id="2147483690" r:id="rId4"/>
    <p:sldMasterId id="2147483697" r:id="rId5"/>
  </p:sldMasterIdLst>
  <p:notesMasterIdLst>
    <p:notesMasterId r:id="rId18"/>
  </p:notesMasterIdLst>
  <p:handoutMasterIdLst>
    <p:handoutMasterId r:id="rId19"/>
  </p:handoutMasterIdLst>
  <p:sldIdLst>
    <p:sldId id="329" r:id="rId6"/>
    <p:sldId id="342" r:id="rId7"/>
    <p:sldId id="337" r:id="rId8"/>
    <p:sldId id="328" r:id="rId9"/>
    <p:sldId id="321" r:id="rId10"/>
    <p:sldId id="335" r:id="rId11"/>
    <p:sldId id="336" r:id="rId12"/>
    <p:sldId id="343" r:id="rId13"/>
    <p:sldId id="338" r:id="rId14"/>
    <p:sldId id="340" r:id="rId15"/>
    <p:sldId id="339" r:id="rId16"/>
    <p:sldId id="341" r:id="rId17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GESCO" initials="F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DB"/>
    <a:srgbClr val="FFD0AA"/>
    <a:srgbClr val="FFBE86"/>
    <a:srgbClr val="FF97F6"/>
    <a:srgbClr val="CC99FF"/>
    <a:srgbClr val="CC66FF"/>
    <a:srgbClr val="CC00FF"/>
    <a:srgbClr val="FF7C80"/>
    <a:srgbClr val="99FF33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1296" autoAdjust="0"/>
  </p:normalViewPr>
  <p:slideViewPr>
    <p:cSldViewPr>
      <p:cViewPr varScale="1">
        <p:scale>
          <a:sx n="94" d="100"/>
          <a:sy n="94" d="100"/>
        </p:scale>
        <p:origin x="20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210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3AF89-13BB-4816-85EA-4A1A797E1659}" type="datetimeFigureOut">
              <a:rPr lang="fr-FR" smtClean="0"/>
              <a:t>04/10/2016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94324-E739-4F5A-A5AD-4A4391DD75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072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0DFFA7-D311-4C04-891B-1275E432F7EC}" type="datetimeFigureOut">
              <a:rPr lang="fr-FR"/>
              <a:pPr>
                <a:defRPr/>
              </a:pPr>
              <a:t>04/10/2016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F0D9A2-AFB5-4A74-A08D-AF944EB8AC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240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F0D9A2-AFB5-4A74-A08D-AF944EB8AC25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772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choix des deux disciplines en sciences-technologie ne sera connu qu’à l’ouverture des sujets.</a:t>
            </a:r>
          </a:p>
          <a:p>
            <a:r>
              <a:rPr lang="fr-FR" dirty="0"/>
              <a:t>La deuxième partie de la deuxième épreuve</a:t>
            </a:r>
            <a:r>
              <a:rPr lang="fr-FR" baseline="0" dirty="0"/>
              <a:t> comporte une dictée et réécriture, et un travail d’écriture.</a:t>
            </a:r>
          </a:p>
          <a:p>
            <a:r>
              <a:rPr lang="fr-FR" baseline="0" dirty="0"/>
              <a:t>L’épreuve orale peut se passer en groupe (2 ou 3 élèves), avec 10 minutes d’exposé et 15 minutes d’entretien en tout. Ce n’est pas le projet qui est évalué mais la maîtrise de l’oral et du sujet par le candidat.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F0D9A2-AFB5-4A74-A08D-AF944EB8AC25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103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barèmes ne changent pas si l’élève a suivi un enseignement de complément.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F0D9A2-AFB5-4A74-A08D-AF944EB8AC25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82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F0D9A2-AFB5-4A74-A08D-AF944EB8AC25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520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La restitution des évaluations pourra continuer à se faire sous forme de notes, mais toute autre forme est possible. L’évaluation</a:t>
            </a:r>
            <a:r>
              <a:rPr lang="fr-FR" baseline="0" dirty="0"/>
              <a:t> de la maitrise des objectifs des programmes pourra se faire sur une échelle à quatre niveaux, comme en primaire. Pour le </a:t>
            </a:r>
            <a:r>
              <a:rPr lang="fr-FR" baseline="0"/>
              <a:t>DNB c’est </a:t>
            </a:r>
            <a:r>
              <a:rPr lang="fr-FR" baseline="0" dirty="0"/>
              <a:t>l’évaluation de la maitrise du socle commun qui constituera le « contrôle continu » (voir pages suivantes).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F0D9A2-AFB5-4A74-A08D-AF944EB8AC25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75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maîtrise de chaque domaine ne peut être compensée par la maîtrise d’un autre domaine.</a:t>
            </a:r>
          </a:p>
          <a:p>
            <a:r>
              <a:rPr lang="fr-FR" dirty="0"/>
              <a:t>Les quatre « objectifs de connaissances et de compétences pour la maîtrise du socle commun » du domaine 1 ne sont pas compensables entre eux.</a:t>
            </a:r>
          </a:p>
          <a:p>
            <a:r>
              <a:rPr lang="fr-FR" dirty="0"/>
              <a:t>Page de présentation du socle commun : http://www.education.gouv.fr/cid88125/qu-apprendront-les-eleves-de-6-a-16-ans-a-la-rentree-2016-decouvrez-le-socle-commun-de-connaissances-de-competences-et-de-culture.html&amp;xtmc=soclecommun&amp;xtnp=1&amp;xtcr=5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F0D9A2-AFB5-4A74-A08D-AF944EB8AC25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110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L’objectif de l’accompagnement n’est pas de supprimer les difficultés auxquelles les élèves seront de toute façon confrontés, mais de les préparer à les affronter. C’est aussi en favorisant le travail en équipe (pédagogique comme éducative) et les relations avec les parents que des obstacles « artificiels » pourront être éliminés</a:t>
            </a:r>
            <a:r>
              <a:rPr lang="fr-FR" baseline="0" dirty="0"/>
              <a:t> : par exemple des présentations en apparence divergentes d’une même notion, des oppositions voire des affrontements dus à une méconnaissance des objectifs de l’école.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F0D9A2-AFB5-4A74-A08D-AF944EB8AC25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471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réalisations concrètes sont de tout type : objets, expositions, représentations, programmes informatiques, blogs... Il faut avant tout les comprendre comme une mise en activité des élèves.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F0D9A2-AFB5-4A74-A08D-AF944EB8AC25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849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thématiques ne sont pas des intitulés d’EPI</a:t>
            </a:r>
            <a:r>
              <a:rPr lang="fr-FR" baseline="0" dirty="0"/>
              <a:t> : « Création d’une pièce de théâtre historique » et « Influence réciproque des arts et de la technologie dans l’architecture contemporaine » portent tous deux sur la thématique « Culture et création artistiques ». Le deuxième EPI peut aussi porter sur « Sciences, technologie et société » : c’est son contenu détaillé qui déterminera dans quelle thématique il sera classé.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Chaque année, au moins deux thématiques différentes doivent être abordées par l’élève, et au terme du cycle 4 il devra avoir abordé au moins 6 thématiques.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F0D9A2-AFB5-4A74-A08D-AF944EB8AC25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849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parcours sont la trace de ce que l’élève a appris</a:t>
            </a:r>
            <a:r>
              <a:rPr lang="fr-FR" baseline="0" dirty="0"/>
              <a:t> et accompli pendant sa scolarité. L’application Folios permet aux élèves de compiler les éléments de leurs parcours.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F0D9A2-AFB5-4A74-A08D-AF944EB8AC25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893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parcours sont la trace de ce que l’élève a appris</a:t>
            </a:r>
            <a:r>
              <a:rPr lang="fr-FR" baseline="0" dirty="0"/>
              <a:t> et accompli pendant sa scolarité. L’application Folios permet aux élèves de compiler les éléments de leurs parcours.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F0D9A2-AFB5-4A74-A08D-AF944EB8AC25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911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niveaux de maîtrise des composantes du socle commun sont fixés par le conseil de classe de fin d’année de troisième.</a:t>
            </a:r>
          </a:p>
          <a:p>
            <a:r>
              <a:rPr lang="fr-FR" dirty="0"/>
              <a:t>Pour la première épreuve terminale</a:t>
            </a:r>
            <a:r>
              <a:rPr lang="fr-FR" baseline="0" dirty="0"/>
              <a:t> écrite, deux disciplines sur les trois : physique-chimie, SVT, technologie, seront évaluées.</a:t>
            </a:r>
          </a:p>
          <a:p>
            <a:r>
              <a:rPr lang="fr-FR" baseline="0" dirty="0"/>
              <a:t>L’épreuve orale a lieu dans l’établissement entre le 15 avril et le dernier jour des épreuves écrites : le parcours éducatif de santé ne fait pas partie des parcours présentés lors de cette épreuve.</a:t>
            </a:r>
          </a:p>
          <a:p>
            <a:r>
              <a:rPr lang="fr-FR" baseline="0" dirty="0"/>
              <a:t>L’évaluation du niveau pour un enseignement de complément ou la LSF est effectuée par le professeur en charge de l’enseignement.</a:t>
            </a: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F0D9A2-AFB5-4A74-A08D-AF944EB8AC25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8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7667625" y="6396038"/>
            <a:ext cx="936625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&gt;</a:t>
            </a:r>
            <a:r>
              <a:rPr lang="fr-FR" b="1"/>
              <a:t> </a:t>
            </a:r>
            <a:fld id="{974B495A-31AC-4BBF-AD43-2FC745AFC682}" type="slidenum">
              <a:rPr lang="fr-FR" b="1"/>
              <a:pPr>
                <a:defRPr/>
              </a:pPr>
              <a:t>‹N°›</a:t>
            </a:fld>
            <a:endParaRPr lang="fr-FR" b="1"/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652588" y="6372225"/>
            <a:ext cx="3048000" cy="296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Direction générale de l'enseignement scolaire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7667625" y="6396038"/>
            <a:ext cx="936625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&gt;</a:t>
            </a:r>
            <a:r>
              <a:rPr lang="fr-FR" b="1"/>
              <a:t> </a:t>
            </a:r>
            <a:fld id="{1CE6A7AD-FDAB-4E9D-9742-9D06B7C80903}" type="slidenum">
              <a:rPr lang="fr-FR" b="1"/>
              <a:pPr>
                <a:defRPr/>
              </a:pPr>
              <a:t>‹N°›</a:t>
            </a:fld>
            <a:endParaRPr lang="fr-FR" b="1"/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652588" y="6372225"/>
            <a:ext cx="3048000" cy="296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Direction générale de l'enseignement scolaire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7667625" y="6396038"/>
            <a:ext cx="936625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&gt;</a:t>
            </a:r>
            <a:r>
              <a:rPr lang="fr-FR" b="1"/>
              <a:t> </a:t>
            </a:r>
            <a:fld id="{D741F23F-01F5-4213-842F-E313271E0EB5}" type="slidenum">
              <a:rPr lang="fr-FR" b="1"/>
              <a:pPr>
                <a:defRPr/>
              </a:pPr>
              <a:t>‹N°›</a:t>
            </a:fld>
            <a:endParaRPr lang="fr-FR" b="1"/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652588" y="6372225"/>
            <a:ext cx="3048000" cy="296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Direction générale de l'enseignement scolaire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18487" cy="122555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457200" y="1773238"/>
            <a:ext cx="8075613" cy="375285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667625" y="6396038"/>
            <a:ext cx="936625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&gt;</a:t>
            </a:r>
            <a:r>
              <a:rPr lang="fr-FR" b="1"/>
              <a:t> </a:t>
            </a:r>
            <a:fld id="{F847E929-CBCA-4873-8E64-DB479EF87817}" type="slidenum">
              <a:rPr lang="fr-FR" b="1"/>
              <a:pPr>
                <a:defRPr/>
              </a:pPr>
              <a:t>‹N°›</a:t>
            </a:fld>
            <a:endParaRPr lang="fr-FR" b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652588" y="6372225"/>
            <a:ext cx="3048000" cy="296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Direction générale de l'enseignement scolaire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4250730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208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Arial" pitchFamily="34" charset="0"/>
              </a:defRPr>
            </a:lvl1pPr>
          </a:lstStyle>
          <a:p>
            <a:fld id="{524C8911-2C3E-4ABF-8FC8-714B3A73F011}" type="datetime1">
              <a:rPr lang="fr-FR" altLang="fr-FR"/>
              <a:pPr/>
              <a:t>04/10/2016</a:t>
            </a:fld>
            <a:endParaRPr lang="fr-FR" alt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Arial" pitchFamily="34" charset="0"/>
              </a:defRPr>
            </a:lvl1pPr>
          </a:lstStyle>
          <a:p>
            <a:r>
              <a:rPr lang="fr-FR" altLang="fr-FR"/>
              <a:t>Document de travail à ne pas diffuser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Arial" pitchFamily="34" charset="0"/>
              </a:defRPr>
            </a:lvl1pPr>
          </a:lstStyle>
          <a:p>
            <a:fld id="{8FECE3FF-E3B6-4B09-969F-25142EA41CA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33183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C1850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2686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644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7545" y="1484784"/>
            <a:ext cx="4028256" cy="45366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28256" cy="45366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753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67544" y="1916832"/>
            <a:ext cx="8136904" cy="40427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5702424" cy="36004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44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7667625" y="6396038"/>
            <a:ext cx="936625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&gt;</a:t>
            </a:r>
            <a:r>
              <a:rPr lang="fr-FR" b="1"/>
              <a:t> </a:t>
            </a:r>
            <a:fld id="{7A043810-06AA-4924-89CB-B87AA96D0378}" type="slidenum">
              <a:rPr lang="fr-FR" b="1"/>
              <a:pPr>
                <a:defRPr/>
              </a:pPr>
              <a:t>‹N°›</a:t>
            </a:fld>
            <a:endParaRPr lang="fr-FR" b="1"/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652588" y="6372225"/>
            <a:ext cx="3048000" cy="296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 altLang="fr-FR" dirty="0"/>
              <a:t>Direction générale de l'enseignement scolaire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821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274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Arial" pitchFamily="34" charset="0"/>
              </a:defRPr>
            </a:lvl1pPr>
          </a:lstStyle>
          <a:p>
            <a:fld id="{524C8911-2C3E-4ABF-8FC8-714B3A73F011}" type="datetime1">
              <a:rPr lang="fr-FR" altLang="fr-FR">
                <a:solidFill>
                  <a:prstClr val="black"/>
                </a:solidFill>
              </a:rPr>
              <a:pPr/>
              <a:t>04/10/2016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Arial" pitchFamily="34" charset="0"/>
              </a:defRPr>
            </a:lvl1pPr>
          </a:lstStyle>
          <a:p>
            <a:r>
              <a:rPr lang="fr-FR" altLang="fr-FR">
                <a:solidFill>
                  <a:prstClr val="black"/>
                </a:solidFill>
              </a:rPr>
              <a:t>Document de travail à ne pas diffuser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Arial" pitchFamily="34" charset="0"/>
              </a:defRPr>
            </a:lvl1pPr>
          </a:lstStyle>
          <a:p>
            <a:fld id="{8FECE3FF-E3B6-4B09-969F-25142EA41CAA}" type="slidenum">
              <a:rPr lang="fr-FR" altLang="fr-FR">
                <a:solidFill>
                  <a:prstClr val="black"/>
                </a:solidFill>
              </a:rPr>
              <a:pPr/>
              <a:t>‹N°›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5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7667625" y="6396038"/>
            <a:ext cx="936625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&gt;</a:t>
            </a:r>
            <a:r>
              <a:rPr lang="fr-FR" b="1"/>
              <a:t> </a:t>
            </a:r>
            <a:fld id="{4CF8D2B9-0E8D-43FF-92D6-E950144AB6C8}" type="slidenum">
              <a:rPr lang="fr-FR" b="1"/>
              <a:pPr>
                <a:defRPr/>
              </a:pPr>
              <a:t>‹N°›</a:t>
            </a:fld>
            <a:endParaRPr lang="fr-FR" b="1"/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652588" y="6372225"/>
            <a:ext cx="3048000" cy="296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Direction générale de l'enseignement scolaire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3960813" cy="375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0413" y="1773238"/>
            <a:ext cx="3962400" cy="375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7667625" y="6396038"/>
            <a:ext cx="936625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&gt;</a:t>
            </a:r>
            <a:r>
              <a:rPr lang="fr-FR" b="1"/>
              <a:t> </a:t>
            </a:r>
            <a:fld id="{9184092B-46AC-44D7-A83A-11C97B23A2A8}" type="slidenum">
              <a:rPr lang="fr-FR" b="1"/>
              <a:pPr>
                <a:defRPr/>
              </a:pPr>
              <a:t>‹N°›</a:t>
            </a:fld>
            <a:endParaRPr lang="fr-FR" b="1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652588" y="6372225"/>
            <a:ext cx="3048000" cy="296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Direction générale de l'enseignement scolaire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7667625" y="6396038"/>
            <a:ext cx="936625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&gt;</a:t>
            </a:r>
            <a:r>
              <a:rPr lang="fr-FR" b="1"/>
              <a:t> </a:t>
            </a:r>
            <a:fld id="{C44414D4-B770-4FB2-B0E7-2539FA13AB02}" type="slidenum">
              <a:rPr lang="fr-FR" b="1"/>
              <a:pPr>
                <a:defRPr/>
              </a:pPr>
              <a:t>‹N°›</a:t>
            </a:fld>
            <a:endParaRPr lang="fr-FR" b="1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652588" y="6372225"/>
            <a:ext cx="3048000" cy="296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Direction générale de l'enseignement scolaire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7667625" y="6396038"/>
            <a:ext cx="936625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&gt;</a:t>
            </a:r>
            <a:r>
              <a:rPr lang="fr-FR" b="1"/>
              <a:t> </a:t>
            </a:r>
            <a:fld id="{7D3BD462-DDBD-45B2-AB6A-F09A3A5D7540}" type="slidenum">
              <a:rPr lang="fr-FR" b="1"/>
              <a:pPr>
                <a:defRPr/>
              </a:pPr>
              <a:t>‹N°›</a:t>
            </a:fld>
            <a:endParaRPr lang="fr-FR" b="1"/>
          </a:p>
        </p:txBody>
      </p:sp>
      <p:sp>
        <p:nvSpPr>
          <p:cNvPr id="4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652588" y="6372225"/>
            <a:ext cx="3048000" cy="296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Direction générale de l'enseignement scolaire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7667625" y="6396038"/>
            <a:ext cx="936625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&gt;</a:t>
            </a:r>
            <a:r>
              <a:rPr lang="fr-FR" b="1"/>
              <a:t> </a:t>
            </a:r>
            <a:fld id="{6F559FF7-D115-4010-BEE1-C4D187F6F3DE}" type="slidenum">
              <a:rPr lang="fr-FR" b="1"/>
              <a:pPr>
                <a:defRPr/>
              </a:pPr>
              <a:t>‹N°›</a:t>
            </a:fld>
            <a:endParaRPr lang="fr-FR" b="1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652588" y="6372225"/>
            <a:ext cx="3048000" cy="296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Direction générale de l'enseignement scolaire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7667625" y="6396038"/>
            <a:ext cx="936625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&gt;</a:t>
            </a:r>
            <a:r>
              <a:rPr lang="fr-FR" b="1"/>
              <a:t> </a:t>
            </a:r>
            <a:fld id="{EA7BB317-4C15-48DB-B2BC-81CB236EFE50}" type="slidenum">
              <a:rPr lang="fr-FR" b="1"/>
              <a:pPr>
                <a:defRPr/>
              </a:pPr>
              <a:t>‹N°›</a:t>
            </a:fld>
            <a:endParaRPr lang="fr-FR" b="1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652588" y="6372225"/>
            <a:ext cx="3048000" cy="296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Direction générale de l'enseignement scolaire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eduscol.education.fr/colleges-rentree-2015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duscol.education.fr/colleges-rentree-2015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5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4"/>
          <p:cNvSpPr>
            <a:spLocks/>
          </p:cNvSpPr>
          <p:nvPr userDrawn="1"/>
        </p:nvSpPr>
        <p:spPr bwMode="gray">
          <a:xfrm>
            <a:off x="107950" y="95250"/>
            <a:ext cx="8928100" cy="1246188"/>
          </a:xfrm>
          <a:custGeom>
            <a:avLst/>
            <a:gdLst>
              <a:gd name="T0" fmla="*/ 2147483647 w 5760"/>
              <a:gd name="T1" fmla="*/ 0 h 966"/>
              <a:gd name="T2" fmla="*/ 0 w 5760"/>
              <a:gd name="T3" fmla="*/ 0 h 966"/>
              <a:gd name="T4" fmla="*/ 0 w 5760"/>
              <a:gd name="T5" fmla="*/ 2147483647 h 966"/>
              <a:gd name="T6" fmla="*/ 2147483647 w 5760"/>
              <a:gd name="T7" fmla="*/ 2147483647 h 966"/>
              <a:gd name="T8" fmla="*/ 2147483647 w 5760"/>
              <a:gd name="T9" fmla="*/ 2147483647 h 966"/>
              <a:gd name="T10" fmla="*/ 2147483647 w 5760"/>
              <a:gd name="T11" fmla="*/ 0 h 9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60" h="966">
                <a:moveTo>
                  <a:pt x="5760" y="0"/>
                </a:moveTo>
                <a:lnTo>
                  <a:pt x="0" y="0"/>
                </a:lnTo>
                <a:lnTo>
                  <a:pt x="0" y="966"/>
                </a:lnTo>
                <a:lnTo>
                  <a:pt x="4834" y="966"/>
                </a:lnTo>
                <a:lnTo>
                  <a:pt x="5760" y="434"/>
                </a:lnTo>
                <a:lnTo>
                  <a:pt x="5760" y="0"/>
                </a:lnTo>
              </a:path>
            </a:pathLst>
          </a:custGeom>
          <a:solidFill>
            <a:srgbClr val="78BBB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i="1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5486400" y="76200"/>
            <a:ext cx="298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endParaRPr lang="fr-FR" b="0">
              <a:solidFill>
                <a:srgbClr val="000000"/>
              </a:solidFill>
              <a:latin typeface="Lucida Grande" charset="0"/>
            </a:endParaRPr>
          </a:p>
        </p:txBody>
      </p:sp>
      <p:cxnSp>
        <p:nvCxnSpPr>
          <p:cNvPr id="1028" name="Connecteur droit 3"/>
          <p:cNvCxnSpPr>
            <a:cxnSpLocks noChangeShapeType="1"/>
          </p:cNvCxnSpPr>
          <p:nvPr userDrawn="1"/>
        </p:nvCxnSpPr>
        <p:spPr bwMode="auto">
          <a:xfrm>
            <a:off x="1547813" y="6308725"/>
            <a:ext cx="6985000" cy="0"/>
          </a:xfrm>
          <a:prstGeom prst="line">
            <a:avLst/>
          </a:prstGeom>
          <a:noFill/>
          <a:ln w="9525">
            <a:solidFill>
              <a:srgbClr val="78BBBC"/>
            </a:solidFill>
            <a:round/>
            <a:headEnd/>
            <a:tailEnd/>
          </a:ln>
        </p:spPr>
      </p:cxn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075613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 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30" name="Espace réservé du titre 9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1848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Titre de la partie </a:t>
            </a:r>
          </a:p>
        </p:txBody>
      </p:sp>
      <p:pic>
        <p:nvPicPr>
          <p:cNvPr id="1033" name="Image 12"/>
          <p:cNvPicPr>
            <a:picLocks noChangeAspect="1"/>
          </p:cNvPicPr>
          <p:nvPr userDrawn="1"/>
        </p:nvPicPr>
        <p:blipFill>
          <a:blip r:embed="rId14"/>
          <a:srcRect t="16887" b="17810"/>
          <a:stretch>
            <a:fillRect/>
          </a:stretch>
        </p:blipFill>
        <p:spPr bwMode="auto">
          <a:xfrm>
            <a:off x="95250" y="6324600"/>
            <a:ext cx="14192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pied de page 2"/>
          <p:cNvSpPr txBox="1">
            <a:spLocks noGrp="1"/>
          </p:cNvSpPr>
          <p:nvPr userDrawn="1"/>
        </p:nvSpPr>
        <p:spPr bwMode="auto">
          <a:xfrm>
            <a:off x="1652588" y="6372225"/>
            <a:ext cx="7095876" cy="485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fr-FR" altLang="fr-FR" sz="1000" dirty="0">
                <a:solidFill>
                  <a:srgbClr val="000000"/>
                </a:solidFill>
                <a:latin typeface="Calibri" pitchFamily="34" charset="0"/>
              </a:rPr>
              <a:t>Ministère de l’Éducation nationale, de l’Enseignement supérieur et de la Recherche – DGESCO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0000" algn="r"/>
              </a:tabLst>
              <a:defRPr/>
            </a:pPr>
            <a:r>
              <a:rPr lang="fr-FR" altLang="fr-FR" sz="1000" dirty="0">
                <a:latin typeface="Calibri" pitchFamily="34" charset="0"/>
                <a:hlinkClick r:id="rId15"/>
              </a:rPr>
              <a:t>http://</a:t>
            </a:r>
            <a:r>
              <a:rPr lang="fr-FR" altLang="fr-FR" sz="1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hlinkClick r:id="rId15"/>
              </a:rPr>
              <a:t>eduscol.education.fr/colleges-rentree-2015</a:t>
            </a:r>
            <a:r>
              <a:rPr lang="fr-FR" altLang="fr-FR" sz="1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	</a:t>
            </a:r>
            <a:r>
              <a:rPr lang="fr-FR" sz="1000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&gt; </a:t>
            </a:r>
            <a:fld id="{7598299E-AB59-4B2A-BF24-A129B6E409FF}" type="slidenum">
              <a:rPr lang="fr-FR" sz="1000" b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840000" algn="r"/>
                </a:tabLst>
                <a:defRPr/>
              </a:pPr>
              <a:t>‹N°›</a:t>
            </a:fld>
            <a:endParaRPr lang="fr-FR" sz="1000" b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eaLnBrk="0" hangingPunct="0"/>
            <a:endParaRPr lang="fr-FR" altLang="fr-FR" sz="100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/>
  <p:hf hdr="0" dt="0"/>
  <p:txStyles>
    <p:titleStyle>
      <a:lvl1pPr marL="622300" indent="-6223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marL="622300" indent="-6223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2pPr>
      <a:lvl3pPr marL="622300" indent="-6223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3pPr>
      <a:lvl4pPr marL="622300" indent="-6223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4pPr>
      <a:lvl5pPr marL="622300" indent="-6223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5pPr>
      <a:lvl6pPr marL="1079500" indent="-6223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6pPr>
      <a:lvl7pPr marL="1536700" indent="-6223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7pPr>
      <a:lvl8pPr marL="1993900" indent="-6223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8pPr>
      <a:lvl9pPr marL="2451100" indent="-6223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78BBBC"/>
          </a:solidFill>
          <a:latin typeface="+mn-lt"/>
          <a:ea typeface="+mn-ea"/>
          <a:cs typeface="+mn-cs"/>
        </a:defRPr>
      </a:lvl1pPr>
      <a:lvl2pPr marL="520700" indent="-342900" algn="l" rtl="0" eaLnBrk="0" fontAlgn="base" hangingPunct="0">
        <a:spcBef>
          <a:spcPct val="20000"/>
        </a:spcBef>
        <a:spcAft>
          <a:spcPct val="0"/>
        </a:spcAft>
        <a:buClr>
          <a:srgbClr val="BFBFB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190500" algn="l" rtl="0" eaLnBrk="0" fontAlgn="base" hangingPunct="0">
        <a:spcBef>
          <a:spcPct val="20000"/>
        </a:spcBef>
        <a:spcAft>
          <a:spcPct val="0"/>
        </a:spcAft>
        <a:buClr>
          <a:srgbClr val="BFBFBF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2543175" indent="-26670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913063" indent="-1905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3370263" indent="-1905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3827463" indent="-1905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4284663" indent="-1905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4741863" indent="-1905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4"/>
          <p:cNvSpPr>
            <a:spLocks/>
          </p:cNvSpPr>
          <p:nvPr userDrawn="1"/>
        </p:nvSpPr>
        <p:spPr bwMode="gray">
          <a:xfrm>
            <a:off x="107950" y="95250"/>
            <a:ext cx="8928100" cy="3405758"/>
          </a:xfrm>
          <a:custGeom>
            <a:avLst/>
            <a:gdLst>
              <a:gd name="T0" fmla="*/ 2147483647 w 5760"/>
              <a:gd name="T1" fmla="*/ 0 h 966"/>
              <a:gd name="T2" fmla="*/ 0 w 5760"/>
              <a:gd name="T3" fmla="*/ 0 h 966"/>
              <a:gd name="T4" fmla="*/ 0 w 5760"/>
              <a:gd name="T5" fmla="*/ 2147483647 h 966"/>
              <a:gd name="T6" fmla="*/ 2147483647 w 5760"/>
              <a:gd name="T7" fmla="*/ 2147483647 h 966"/>
              <a:gd name="T8" fmla="*/ 2147483647 w 5760"/>
              <a:gd name="T9" fmla="*/ 2147483647 h 966"/>
              <a:gd name="T10" fmla="*/ 2147483647 w 5760"/>
              <a:gd name="T11" fmla="*/ 0 h 9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60" h="966">
                <a:moveTo>
                  <a:pt x="5760" y="0"/>
                </a:moveTo>
                <a:lnTo>
                  <a:pt x="0" y="0"/>
                </a:lnTo>
                <a:lnTo>
                  <a:pt x="0" y="966"/>
                </a:lnTo>
                <a:lnTo>
                  <a:pt x="4834" y="966"/>
                </a:lnTo>
                <a:lnTo>
                  <a:pt x="5760" y="434"/>
                </a:lnTo>
                <a:lnTo>
                  <a:pt x="5760" y="0"/>
                </a:lnTo>
              </a:path>
            </a:pathLst>
          </a:custGeom>
          <a:solidFill>
            <a:srgbClr val="78BBB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i="1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5486400" y="76200"/>
            <a:ext cx="298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endParaRPr lang="fr-FR" b="0">
              <a:solidFill>
                <a:srgbClr val="000000"/>
              </a:solidFill>
              <a:latin typeface="Lucida Grande" charset="0"/>
            </a:endParaRPr>
          </a:p>
        </p:txBody>
      </p:sp>
      <p:cxnSp>
        <p:nvCxnSpPr>
          <p:cNvPr id="1028" name="Connecteur droit 3"/>
          <p:cNvCxnSpPr>
            <a:cxnSpLocks noChangeShapeType="1"/>
          </p:cNvCxnSpPr>
          <p:nvPr userDrawn="1"/>
        </p:nvCxnSpPr>
        <p:spPr bwMode="auto">
          <a:xfrm>
            <a:off x="1547813" y="6308725"/>
            <a:ext cx="6985000" cy="0"/>
          </a:xfrm>
          <a:prstGeom prst="line">
            <a:avLst/>
          </a:prstGeom>
          <a:noFill/>
          <a:ln w="9525">
            <a:solidFill>
              <a:srgbClr val="78BBBC"/>
            </a:solidFill>
            <a:round/>
            <a:headEnd/>
            <a:tailEnd/>
          </a:ln>
        </p:spPr>
      </p:cxnSp>
      <p:sp>
        <p:nvSpPr>
          <p:cNvPr id="1030" name="Espace réservé du titre 9"/>
          <p:cNvSpPr>
            <a:spLocks noGrp="1"/>
          </p:cNvSpPr>
          <p:nvPr>
            <p:ph type="title"/>
          </p:nvPr>
        </p:nvSpPr>
        <p:spPr bwMode="auto">
          <a:xfrm>
            <a:off x="462756" y="1051322"/>
            <a:ext cx="821848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Titre de la partie </a:t>
            </a:r>
          </a:p>
        </p:txBody>
      </p:sp>
      <p:pic>
        <p:nvPicPr>
          <p:cNvPr id="1033" name="Image 12"/>
          <p:cNvPicPr>
            <a:picLocks noChangeAspect="1"/>
          </p:cNvPicPr>
          <p:nvPr userDrawn="1"/>
        </p:nvPicPr>
        <p:blipFill>
          <a:blip r:embed="rId3"/>
          <a:srcRect t="16887" b="17810"/>
          <a:stretch>
            <a:fillRect/>
          </a:stretch>
        </p:blipFill>
        <p:spPr bwMode="auto">
          <a:xfrm>
            <a:off x="95250" y="6324600"/>
            <a:ext cx="14192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pied de page 2"/>
          <p:cNvSpPr txBox="1">
            <a:spLocks noGrp="1"/>
          </p:cNvSpPr>
          <p:nvPr userDrawn="1"/>
        </p:nvSpPr>
        <p:spPr bwMode="auto">
          <a:xfrm>
            <a:off x="1652588" y="6372225"/>
            <a:ext cx="7095876" cy="485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fr-FR" altLang="fr-FR" sz="1000" dirty="0">
                <a:solidFill>
                  <a:srgbClr val="000000"/>
                </a:solidFill>
                <a:latin typeface="Calibri" pitchFamily="34" charset="0"/>
              </a:rPr>
              <a:t>Ministère de l’Éducation nationale, de l’Enseignement supérieur et de la Recherche – DGESCO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0000" algn="r"/>
              </a:tabLst>
              <a:defRPr/>
            </a:pPr>
            <a:r>
              <a:rPr lang="fr-FR" altLang="fr-FR" sz="1000" dirty="0">
                <a:latin typeface="Calibri" pitchFamily="34" charset="0"/>
                <a:hlinkClick r:id="rId4"/>
              </a:rPr>
              <a:t>http://</a:t>
            </a:r>
            <a:r>
              <a:rPr lang="fr-FR" altLang="fr-FR" sz="1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hlinkClick r:id="rId4"/>
              </a:rPr>
              <a:t>eduscol.education.fr/colleges-rentree-2015</a:t>
            </a:r>
            <a:r>
              <a:rPr lang="fr-FR" altLang="fr-FR" sz="1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	</a:t>
            </a:r>
            <a:endParaRPr lang="fr-FR" altLang="fr-FR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5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/>
  <p:hf hdr="0" dt="0"/>
  <p:txStyles>
    <p:titleStyle>
      <a:lvl1pPr marL="622300" indent="-6223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marL="622300" indent="-6223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2pPr>
      <a:lvl3pPr marL="622300" indent="-6223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3pPr>
      <a:lvl4pPr marL="622300" indent="-6223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4pPr>
      <a:lvl5pPr marL="622300" indent="-6223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5pPr>
      <a:lvl6pPr marL="1079500" indent="-6223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6pPr>
      <a:lvl7pPr marL="1536700" indent="-6223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7pPr>
      <a:lvl8pPr marL="1993900" indent="-6223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8pPr>
      <a:lvl9pPr marL="2451100" indent="-6223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78BBBC"/>
          </a:solidFill>
          <a:latin typeface="+mn-lt"/>
          <a:ea typeface="+mn-ea"/>
          <a:cs typeface="+mn-cs"/>
        </a:defRPr>
      </a:lvl1pPr>
      <a:lvl2pPr marL="520700" indent="-342900" algn="l" rtl="0" eaLnBrk="0" fontAlgn="base" hangingPunct="0">
        <a:spcBef>
          <a:spcPct val="20000"/>
        </a:spcBef>
        <a:spcAft>
          <a:spcPct val="0"/>
        </a:spcAft>
        <a:buClr>
          <a:srgbClr val="BFBFB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190500" algn="l" rtl="0" eaLnBrk="0" fontAlgn="base" hangingPunct="0">
        <a:spcBef>
          <a:spcPct val="20000"/>
        </a:spcBef>
        <a:spcAft>
          <a:spcPct val="0"/>
        </a:spcAft>
        <a:buClr>
          <a:srgbClr val="BFBFBF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2543175" indent="-26670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913063" indent="-1905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3370263" indent="-1905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3827463" indent="-1905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4284663" indent="-1905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4741863" indent="-1905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 descr="fond 3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 userDrawn="1"/>
        </p:nvSpPr>
        <p:spPr>
          <a:xfrm>
            <a:off x="1143166" y="1484784"/>
            <a:ext cx="6644768" cy="1446550"/>
          </a:xfrm>
          <a:prstGeom prst="rect">
            <a:avLst/>
          </a:prstGeom>
          <a:solidFill>
            <a:srgbClr val="00AAE6"/>
          </a:solidFill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COLLÈGES</a:t>
            </a:r>
          </a:p>
          <a:p>
            <a:r>
              <a:rPr lang="fr-FR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RENTRÉE 2015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2395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 userDrawn="1"/>
        </p:nvSpPr>
        <p:spPr>
          <a:xfrm>
            <a:off x="468313" y="260350"/>
            <a:ext cx="8207375" cy="792163"/>
          </a:xfrm>
          <a:prstGeom prst="roundRect">
            <a:avLst/>
          </a:prstGeom>
          <a:solidFill>
            <a:srgbClr val="2E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4213" y="163513"/>
            <a:ext cx="79914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TITRE DE LA PAGE DE CONTENU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8313" y="1412875"/>
            <a:ext cx="820737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Texte premier niveau </a:t>
            </a:r>
          </a:p>
          <a:p>
            <a:pPr lvl="1"/>
            <a:r>
              <a:rPr lang="fr-FR" altLang="fr-FR"/>
              <a:t>Texte deuxième niveau</a:t>
            </a:r>
          </a:p>
          <a:p>
            <a:pPr lvl="2"/>
            <a:r>
              <a:rPr lang="fr-FR" altLang="fr-FR"/>
              <a:t>Texte 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" name="Espace réservé du numéro de diapositive 5"/>
          <p:cNvSpPr txBox="1">
            <a:spLocks/>
          </p:cNvSpPr>
          <p:nvPr/>
        </p:nvSpPr>
        <p:spPr>
          <a:xfrm>
            <a:off x="8239125" y="6456363"/>
            <a:ext cx="654050" cy="2444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F64F160C-7380-4CC3-AED1-632B31C3AA07}" type="slidenum">
              <a:rPr lang="fr-FR" altLang="fr-FR" sz="900">
                <a:solidFill>
                  <a:srgbClr val="A6A6A6"/>
                </a:solidFill>
                <a:latin typeface="Calibri" pitchFamily="34" charset="0"/>
              </a:rPr>
              <a:pPr algn="ctr" eaLnBrk="1" hangingPunct="1"/>
              <a:t>‹N°›</a:t>
            </a:fld>
            <a:r>
              <a:rPr lang="fr-FR" altLang="fr-FR" sz="1000">
                <a:solidFill>
                  <a:srgbClr val="A6A6A6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3079" name="Image 1" descr="2014_MENESRlogo_horizontal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324600"/>
            <a:ext cx="11509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18"/>
          <p:cNvCxnSpPr/>
          <p:nvPr userDrawn="1"/>
        </p:nvCxnSpPr>
        <p:spPr>
          <a:xfrm flipV="1">
            <a:off x="2017713" y="6332538"/>
            <a:ext cx="6657975" cy="11112"/>
          </a:xfrm>
          <a:prstGeom prst="line">
            <a:avLst/>
          </a:prstGeom>
          <a:ln w="38100" cap="rnd" cmpd="sng">
            <a:solidFill>
              <a:srgbClr val="BFBFBF"/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1" name="Image 1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6210300"/>
            <a:ext cx="622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 userDrawn="1"/>
        </p:nvSpPr>
        <p:spPr>
          <a:xfrm>
            <a:off x="8447088" y="6472238"/>
            <a:ext cx="244475" cy="244475"/>
          </a:xfrm>
          <a:prstGeom prst="ellipse">
            <a:avLst/>
          </a:prstGeom>
          <a:noFill/>
          <a:ln w="190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1800" dirty="0"/>
          </a:p>
        </p:txBody>
      </p:sp>
      <p:pic>
        <p:nvPicPr>
          <p:cNvPr id="3083" name="Imag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0795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55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ct val="60000"/>
        </a:spcBef>
        <a:spcAft>
          <a:spcPct val="40000"/>
        </a:spcAft>
        <a:buClr>
          <a:srgbClr val="FF0000"/>
        </a:buClr>
        <a:buSzPct val="100000"/>
        <a:buFont typeface="Akkurat-BoldExtra" pitchFamily="-84" charset="0"/>
        <a:buChar char="●"/>
        <a:defRPr sz="2000">
          <a:solidFill>
            <a:srgbClr val="1C1850"/>
          </a:solidFill>
          <a:latin typeface="Calibri"/>
          <a:ea typeface="+mn-ea"/>
          <a:cs typeface="Calibri"/>
        </a:defRPr>
      </a:lvl1pPr>
      <a:lvl2pPr marL="423863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84" charset="0"/>
        <a:buChar char="-"/>
        <a:defRPr sz="1500">
          <a:solidFill>
            <a:srgbClr val="1C1850"/>
          </a:solidFill>
          <a:latin typeface="Calibri"/>
          <a:ea typeface="+mn-ea"/>
          <a:cs typeface="Calibri"/>
        </a:defRPr>
      </a:lvl2pPr>
      <a:lvl3pPr marL="425450" indent="3175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1C1850"/>
          </a:solidFill>
          <a:latin typeface="Calibri"/>
          <a:ea typeface="+mn-ea"/>
          <a:cs typeface="Calibri"/>
        </a:defRPr>
      </a:lvl3pPr>
      <a:lvl4pPr marL="617538" indent="-187325" algn="l" rtl="0" eaLnBrk="0" fontAlgn="base" hangingPunct="0">
        <a:spcBef>
          <a:spcPct val="20000"/>
        </a:spcBef>
        <a:spcAft>
          <a:spcPct val="0"/>
        </a:spcAft>
        <a:buClr>
          <a:srgbClr val="1C1850"/>
        </a:buClr>
        <a:buFont typeface="Arial" pitchFamily="34" charset="0"/>
        <a:buChar char="–"/>
        <a:defRPr sz="1100">
          <a:solidFill>
            <a:srgbClr val="1C1850"/>
          </a:solidFill>
          <a:latin typeface="Calibri"/>
          <a:ea typeface="+mn-ea"/>
          <a:cs typeface="Calibri"/>
        </a:defRPr>
      </a:lvl4pPr>
      <a:lvl5pPr marL="619125" indent="1209675" algn="l" rtl="0" eaLnBrk="0" fontAlgn="base" hangingPunct="0">
        <a:spcBef>
          <a:spcPct val="20000"/>
        </a:spcBef>
        <a:spcAft>
          <a:spcPct val="0"/>
        </a:spcAft>
        <a:defRPr sz="1100">
          <a:solidFill>
            <a:srgbClr val="1C1850"/>
          </a:solidFill>
          <a:latin typeface="Calibri"/>
          <a:ea typeface="+mn-ea"/>
          <a:cs typeface="Calibri"/>
        </a:defRPr>
      </a:lvl5pPr>
      <a:lvl6pPr marL="10763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35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07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4479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 descr="fond 3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 userDrawn="1"/>
        </p:nvSpPr>
        <p:spPr>
          <a:xfrm>
            <a:off x="1143166" y="1484784"/>
            <a:ext cx="6885218" cy="1446550"/>
          </a:xfrm>
          <a:prstGeom prst="rect">
            <a:avLst/>
          </a:prstGeom>
          <a:solidFill>
            <a:srgbClr val="00AAE6"/>
          </a:solidFill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prstClr val="white"/>
                </a:solidFill>
                <a:latin typeface="Arial Rounded MT Bold" panose="020F0704030504030204" pitchFamily="34" charset="0"/>
              </a:rPr>
              <a:t>PRÉPARATION DE LA</a:t>
            </a:r>
          </a:p>
          <a:p>
            <a:r>
              <a:rPr lang="fr-FR" sz="4400" dirty="0">
                <a:solidFill>
                  <a:prstClr val="white"/>
                </a:solidFill>
                <a:latin typeface="Arial Rounded MT Bold" panose="020F0704030504030204" pitchFamily="34" charset="0"/>
              </a:rPr>
              <a:t>RÉFORME DU COLLÈGE</a:t>
            </a:r>
          </a:p>
        </p:txBody>
      </p:sp>
      <p:pic>
        <p:nvPicPr>
          <p:cNvPr id="5" name="Image 1" descr="fond 3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8" t="31100" r="12201" b="35690"/>
          <a:stretch/>
        </p:blipFill>
        <p:spPr bwMode="auto">
          <a:xfrm>
            <a:off x="1055914" y="1412775"/>
            <a:ext cx="6972470" cy="227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03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fr/pid285/bulletin_officiel.html?cid_bo=9727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www.education.gouv.fr/pid285/bulletin_officiel.html?cid_bo=10084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ache.media.education.gouv.fr/file/17/45/6/Socle_commun_de_connaissances,_de_competences_et_de_culture_415456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half" idx="4294967295"/>
          </p:nvPr>
        </p:nvSpPr>
        <p:spPr>
          <a:xfrm>
            <a:off x="827584" y="3140968"/>
            <a:ext cx="7488832" cy="108012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Quels seront les changements pour mon enfant</a:t>
            </a:r>
            <a:b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8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 3</a:t>
            </a:r>
            <a:r>
              <a:rPr lang="fr-FR" sz="280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ème</a:t>
            </a:r>
            <a:r>
              <a:rPr lang="fr-FR" sz="28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à </a:t>
            </a:r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partir de la rentrée 2016 ?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3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Le DNB : les épreuves terminales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79512" y="5067256"/>
            <a:ext cx="2412000" cy="648000"/>
          </a:xfrm>
          <a:prstGeom prst="roundRect">
            <a:avLst/>
          </a:prstGeom>
          <a:solidFill>
            <a:srgbClr val="FDA4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Soutenance orale d’un projet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79512" y="3332165"/>
            <a:ext cx="2412000" cy="117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Français, histoire et géographie, </a:t>
            </a:r>
            <a:r>
              <a:rPr lang="fr-FR" b="1" dirty="0" err="1">
                <a:solidFill>
                  <a:schemeClr val="bg1"/>
                </a:solidFill>
              </a:rPr>
              <a:t>EMC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79512" y="1372074"/>
            <a:ext cx="2412000" cy="11700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Mathématiques, physique-chimie, </a:t>
            </a:r>
            <a:r>
              <a:rPr lang="fr-FR" b="1" dirty="0" err="1">
                <a:solidFill>
                  <a:schemeClr val="bg1"/>
                </a:solidFill>
              </a:rPr>
              <a:t>SVT</a:t>
            </a:r>
            <a:r>
              <a:rPr lang="fr-FR" b="1" dirty="0">
                <a:solidFill>
                  <a:schemeClr val="bg1"/>
                </a:solidFill>
              </a:rPr>
              <a:t>, technologie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771800" y="2927165"/>
            <a:ext cx="6156000" cy="1980000"/>
          </a:xfrm>
          <a:prstGeom prst="roundRect">
            <a:avLst/>
          </a:prstGeom>
          <a:solidFill>
            <a:srgbClr val="CCFF6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>
              <a:defRPr/>
            </a:pPr>
            <a:r>
              <a:rPr lang="fr-FR" b="1" dirty="0">
                <a:solidFill>
                  <a:srgbClr val="1C1850"/>
                </a:solidFill>
              </a:rPr>
              <a:t>Première partie : analyse et compréhension de textes, maîtrise de différents langages</a:t>
            </a:r>
          </a:p>
          <a:p>
            <a:pPr marL="174625">
              <a:defRPr/>
            </a:pPr>
            <a:r>
              <a:rPr lang="fr-FR" dirty="0">
                <a:solidFill>
                  <a:srgbClr val="1C1850"/>
                </a:solidFill>
              </a:rPr>
              <a:t>Histoire et géographie, </a:t>
            </a:r>
            <a:r>
              <a:rPr lang="fr-FR" dirty="0" err="1">
                <a:solidFill>
                  <a:srgbClr val="1C1850"/>
                </a:solidFill>
              </a:rPr>
              <a:t>EMC</a:t>
            </a:r>
            <a:r>
              <a:rPr lang="fr-FR" dirty="0">
                <a:solidFill>
                  <a:srgbClr val="1C1850"/>
                </a:solidFill>
              </a:rPr>
              <a:t> : 2h</a:t>
            </a:r>
          </a:p>
          <a:p>
            <a:pPr marL="174625">
              <a:defRPr/>
            </a:pPr>
            <a:r>
              <a:rPr lang="fr-FR" dirty="0">
                <a:solidFill>
                  <a:srgbClr val="1C1850"/>
                </a:solidFill>
              </a:rPr>
              <a:t>Français : 1h</a:t>
            </a:r>
          </a:p>
          <a:p>
            <a:pPr marL="174625">
              <a:spcBef>
                <a:spcPts val="1200"/>
              </a:spcBef>
              <a:defRPr/>
            </a:pPr>
            <a:r>
              <a:rPr lang="fr-FR" b="1" dirty="0">
                <a:solidFill>
                  <a:srgbClr val="1C1850"/>
                </a:solidFill>
              </a:rPr>
              <a:t>Deuxième partie : rédaction et maîtrise de la langue</a:t>
            </a:r>
          </a:p>
          <a:p>
            <a:pPr marL="174625">
              <a:defRPr/>
            </a:pPr>
            <a:r>
              <a:rPr lang="fr-FR" dirty="0">
                <a:solidFill>
                  <a:srgbClr val="1C1850"/>
                </a:solidFill>
              </a:rPr>
              <a:t>Français : 2h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2771800" y="5049256"/>
            <a:ext cx="6156000" cy="684000"/>
          </a:xfrm>
          <a:prstGeom prst="roundRect">
            <a:avLst/>
          </a:prstGeom>
          <a:solidFill>
            <a:srgbClr val="FFD24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>
              <a:defRPr/>
            </a:pPr>
            <a:r>
              <a:rPr lang="fr-FR" dirty="0">
                <a:solidFill>
                  <a:srgbClr val="1C1850"/>
                </a:solidFill>
              </a:rPr>
              <a:t>Exposé : 5 minutes</a:t>
            </a:r>
          </a:p>
          <a:p>
            <a:pPr marL="174625">
              <a:defRPr/>
            </a:pPr>
            <a:r>
              <a:rPr lang="fr-FR" dirty="0">
                <a:solidFill>
                  <a:srgbClr val="1C1850"/>
                </a:solidFill>
              </a:rPr>
              <a:t>Entretien avec le jury : 10 minutes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771800" y="1129074"/>
            <a:ext cx="6156000" cy="1656000"/>
          </a:xfrm>
          <a:prstGeom prst="roundRect">
            <a:avLst/>
          </a:prstGeom>
          <a:solidFill>
            <a:srgbClr val="00B0F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dirty="0">
                <a:solidFill>
                  <a:srgbClr val="1C1850"/>
                </a:solidFill>
              </a:rPr>
              <a:t>Mathématiques : 2h</a:t>
            </a:r>
          </a:p>
          <a:p>
            <a:pPr>
              <a:defRPr/>
            </a:pPr>
            <a:r>
              <a:rPr lang="fr-FR" dirty="0">
                <a:solidFill>
                  <a:srgbClr val="1C1850"/>
                </a:solidFill>
              </a:rPr>
              <a:t>Physique-chimie, </a:t>
            </a:r>
            <a:r>
              <a:rPr lang="fr-FR" dirty="0" err="1">
                <a:solidFill>
                  <a:srgbClr val="1C1850"/>
                </a:solidFill>
              </a:rPr>
              <a:t>SVT</a:t>
            </a:r>
            <a:r>
              <a:rPr lang="fr-FR" dirty="0">
                <a:solidFill>
                  <a:srgbClr val="1C1850"/>
                </a:solidFill>
              </a:rPr>
              <a:t>, technologie (2 disciplines) : 1h</a:t>
            </a:r>
          </a:p>
          <a:p>
            <a:pPr>
              <a:defRPr/>
            </a:pPr>
            <a:endParaRPr lang="fr-FR" dirty="0">
              <a:solidFill>
                <a:srgbClr val="1C1850"/>
              </a:solidFill>
            </a:endParaRPr>
          </a:p>
          <a:p>
            <a:pPr>
              <a:defRPr/>
            </a:pPr>
            <a:r>
              <a:rPr lang="fr-FR" dirty="0">
                <a:solidFill>
                  <a:srgbClr val="1C1850"/>
                </a:solidFill>
              </a:rPr>
              <a:t>L’épreuve comporte obligatoirement au moins un exercice d’algorithmique ou de programmation.</a:t>
            </a:r>
          </a:p>
        </p:txBody>
      </p:sp>
      <p:sp>
        <p:nvSpPr>
          <p:cNvPr id="10" name="ZoneTexte 9">
            <a:hlinkClick r:id="rId3"/>
          </p:cNvPr>
          <p:cNvSpPr txBox="1"/>
          <p:nvPr/>
        </p:nvSpPr>
        <p:spPr>
          <a:xfrm>
            <a:off x="1744164" y="5886005"/>
            <a:ext cx="1694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>
                <a:solidFill>
                  <a:schemeClr val="accent1">
                    <a:lumMod val="50000"/>
                  </a:schemeClr>
                </a:solidFill>
              </a:rPr>
              <a:t>Arrêté relatif au </a:t>
            </a:r>
            <a:r>
              <a:rPr lang="fr-FR" sz="1200" b="1" i="1" dirty="0" err="1">
                <a:solidFill>
                  <a:schemeClr val="accent1">
                    <a:lumMod val="50000"/>
                  </a:schemeClr>
                </a:solidFill>
              </a:rPr>
              <a:t>DNB</a:t>
            </a:r>
            <a:endParaRPr lang="fr-FR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ZoneTexte 10">
            <a:hlinkClick r:id="rId4"/>
          </p:cNvPr>
          <p:cNvSpPr txBox="1"/>
          <p:nvPr/>
        </p:nvSpPr>
        <p:spPr>
          <a:xfrm>
            <a:off x="4860032" y="5877271"/>
            <a:ext cx="2497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>
                <a:solidFill>
                  <a:schemeClr val="accent1">
                    <a:lumMod val="50000"/>
                  </a:schemeClr>
                </a:solidFill>
              </a:rPr>
              <a:t>Note de service relative au </a:t>
            </a:r>
            <a:r>
              <a:rPr lang="fr-FR" sz="1200" b="1" i="1" dirty="0" err="1">
                <a:solidFill>
                  <a:schemeClr val="accent1">
                    <a:lumMod val="50000"/>
                  </a:schemeClr>
                </a:solidFill>
              </a:rPr>
              <a:t>DNB</a:t>
            </a:r>
            <a:endParaRPr lang="fr-FR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9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Le DNB : obtention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323528" y="4725232"/>
            <a:ext cx="2412000" cy="900000"/>
          </a:xfrm>
          <a:prstGeom prst="roundRect">
            <a:avLst/>
          </a:prstGeom>
          <a:solidFill>
            <a:srgbClr val="FDA4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Remise des diplômes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23528" y="3033080"/>
            <a:ext cx="2412000" cy="90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Mentions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23528" y="1403766"/>
            <a:ext cx="2412000" cy="900000"/>
          </a:xfrm>
          <a:prstGeom prst="roundRect">
            <a:avLst/>
          </a:prstGeom>
          <a:solidFill>
            <a:srgbClr val="E36B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Conditions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033578" y="2817080"/>
            <a:ext cx="5760000" cy="1332000"/>
          </a:xfrm>
          <a:prstGeom prst="roundRect">
            <a:avLst/>
          </a:prstGeom>
          <a:solidFill>
            <a:srgbClr val="CCFF6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>
              <a:defRPr/>
            </a:pPr>
            <a:r>
              <a:rPr lang="fr-FR" dirty="0">
                <a:solidFill>
                  <a:srgbClr val="1C1850"/>
                </a:solidFill>
              </a:rPr>
              <a:t>Le diplôme d’un candidat porte la mention :</a:t>
            </a:r>
          </a:p>
          <a:p>
            <a:pPr marL="460375" indent="-285750">
              <a:buFontTx/>
              <a:buChar char="-"/>
              <a:defRPr/>
            </a:pPr>
            <a:r>
              <a:rPr lang="fr-FR" b="1" dirty="0">
                <a:solidFill>
                  <a:srgbClr val="1C1850"/>
                </a:solidFill>
              </a:rPr>
              <a:t>assez bien</a:t>
            </a:r>
            <a:r>
              <a:rPr lang="fr-FR" dirty="0">
                <a:solidFill>
                  <a:srgbClr val="1C1850"/>
                </a:solidFill>
              </a:rPr>
              <a:t> s’il obtient au moins </a:t>
            </a:r>
            <a:r>
              <a:rPr lang="fr-FR" b="1" dirty="0">
                <a:solidFill>
                  <a:srgbClr val="1C1850"/>
                </a:solidFill>
              </a:rPr>
              <a:t>420 points</a:t>
            </a:r>
          </a:p>
          <a:p>
            <a:pPr marL="460375" indent="-285750">
              <a:buFontTx/>
              <a:buChar char="-"/>
              <a:defRPr/>
            </a:pPr>
            <a:r>
              <a:rPr lang="fr-FR" b="1" dirty="0">
                <a:solidFill>
                  <a:srgbClr val="1C1850"/>
                </a:solidFill>
              </a:rPr>
              <a:t>bien</a:t>
            </a:r>
            <a:r>
              <a:rPr lang="fr-FR" dirty="0">
                <a:solidFill>
                  <a:srgbClr val="1C1850"/>
                </a:solidFill>
              </a:rPr>
              <a:t> s’il obtient au moins </a:t>
            </a:r>
            <a:r>
              <a:rPr lang="fr-FR" b="1" dirty="0">
                <a:solidFill>
                  <a:srgbClr val="1C1850"/>
                </a:solidFill>
              </a:rPr>
              <a:t>490 points</a:t>
            </a:r>
          </a:p>
          <a:p>
            <a:pPr marL="460375" indent="-285750">
              <a:buFontTx/>
              <a:buChar char="-"/>
              <a:defRPr/>
            </a:pPr>
            <a:r>
              <a:rPr lang="fr-FR" b="1" dirty="0">
                <a:solidFill>
                  <a:srgbClr val="1C1850"/>
                </a:solidFill>
              </a:rPr>
              <a:t>très bien</a:t>
            </a:r>
            <a:r>
              <a:rPr lang="fr-FR" dirty="0">
                <a:solidFill>
                  <a:srgbClr val="1C1850"/>
                </a:solidFill>
              </a:rPr>
              <a:t> s’il obtient au moins </a:t>
            </a:r>
            <a:r>
              <a:rPr lang="fr-FR" b="1" dirty="0">
                <a:solidFill>
                  <a:srgbClr val="1C1850"/>
                </a:solidFill>
              </a:rPr>
              <a:t>560 points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033578" y="4653232"/>
            <a:ext cx="5760000" cy="1044000"/>
          </a:xfrm>
          <a:prstGeom prst="roundRect">
            <a:avLst/>
          </a:prstGeom>
          <a:solidFill>
            <a:srgbClr val="FFD24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>
              <a:defRPr/>
            </a:pPr>
            <a:r>
              <a:rPr lang="fr-FR" dirty="0">
                <a:solidFill>
                  <a:srgbClr val="1C1850"/>
                </a:solidFill>
              </a:rPr>
              <a:t>Les diplômes seront remis aux lauréats lors d’une cérémonie républicaine en début d’année scolaire suivante. 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033578" y="1403766"/>
            <a:ext cx="5760000" cy="900000"/>
          </a:xfrm>
          <a:prstGeom prst="roundRect">
            <a:avLst/>
          </a:prstGeom>
          <a:solidFill>
            <a:srgbClr val="F68EE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dirty="0">
                <a:solidFill>
                  <a:srgbClr val="1C1850"/>
                </a:solidFill>
              </a:rPr>
              <a:t>Un candidat est reçu s’il obtient au moins </a:t>
            </a:r>
            <a:r>
              <a:rPr lang="fr-FR" b="1" dirty="0">
                <a:solidFill>
                  <a:srgbClr val="1C1850"/>
                </a:solidFill>
              </a:rPr>
              <a:t>350 points</a:t>
            </a:r>
            <a:r>
              <a:rPr lang="fr-FR" dirty="0">
                <a:solidFill>
                  <a:srgbClr val="1C1850"/>
                </a:solidFill>
              </a:rPr>
              <a:t> sur les 700 points possibles.</a:t>
            </a:r>
            <a:endParaRPr lang="fr-FR" b="1" dirty="0">
              <a:solidFill>
                <a:srgbClr val="1C18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25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8" t="27091" r="33736" b="68625"/>
          <a:stretch/>
        </p:blipFill>
        <p:spPr bwMode="auto">
          <a:xfrm>
            <a:off x="219581" y="1268760"/>
            <a:ext cx="8784000" cy="4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Des ressources pédagogiques sur</a:t>
            </a:r>
          </a:p>
        </p:txBody>
      </p:sp>
      <p:cxnSp>
        <p:nvCxnSpPr>
          <p:cNvPr id="28674" name="AutoShape 3"/>
          <p:cNvCxnSpPr>
            <a:cxnSpLocks noChangeShapeType="1"/>
          </p:cNvCxnSpPr>
          <p:nvPr/>
        </p:nvCxnSpPr>
        <p:spPr bwMode="auto">
          <a:xfrm>
            <a:off x="395288" y="2050992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1466850" y="4888450"/>
            <a:ext cx="698500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20000"/>
              </a:spcAft>
              <a:buClr>
                <a:srgbClr val="E89602"/>
              </a:buClr>
              <a:buFont typeface="Wingdings" pitchFamily="2" charset="2"/>
              <a:buChar char="Ø"/>
            </a:pPr>
            <a:r>
              <a:rPr lang="fr-FR" altLang="fr-FR" sz="1600" b="1" dirty="0">
                <a:solidFill>
                  <a:srgbClr val="E89602"/>
                </a:solidFill>
                <a:latin typeface="Calibri" pitchFamily="34" charset="0"/>
              </a:rPr>
              <a:t> Programmes, ressources</a:t>
            </a:r>
          </a:p>
          <a:p>
            <a:pPr>
              <a:spcAft>
                <a:spcPct val="20000"/>
              </a:spcAft>
              <a:buClr>
                <a:srgbClr val="E89602"/>
              </a:buClr>
              <a:buFont typeface="Wingdings" pitchFamily="2" charset="2"/>
              <a:buChar char="Ø"/>
            </a:pPr>
            <a:r>
              <a:rPr lang="fr-FR" altLang="fr-FR" sz="1600" b="1" dirty="0">
                <a:solidFill>
                  <a:srgbClr val="E89602"/>
                </a:solidFill>
                <a:latin typeface="Calibri" pitchFamily="34" charset="0"/>
              </a:rPr>
              <a:t> Socle commun</a:t>
            </a:r>
          </a:p>
          <a:p>
            <a:pPr>
              <a:spcAft>
                <a:spcPct val="20000"/>
              </a:spcAft>
              <a:buClr>
                <a:srgbClr val="E89602"/>
              </a:buClr>
              <a:buFont typeface="Wingdings" pitchFamily="2" charset="2"/>
              <a:buChar char="Ø"/>
            </a:pPr>
            <a:r>
              <a:rPr lang="fr-FR" altLang="fr-FR" sz="1600" b="1" dirty="0">
                <a:solidFill>
                  <a:srgbClr val="E89602"/>
                </a:solidFill>
                <a:latin typeface="Calibri" pitchFamily="34" charset="0"/>
              </a:rPr>
              <a:t> Parcours éducatifs</a:t>
            </a:r>
          </a:p>
          <a:p>
            <a:pPr>
              <a:spcAft>
                <a:spcPct val="20000"/>
              </a:spcAft>
              <a:buClr>
                <a:srgbClr val="E89602"/>
              </a:buClr>
              <a:buFont typeface="Wingdings" pitchFamily="2" charset="2"/>
              <a:buChar char="Ø"/>
            </a:pPr>
            <a:r>
              <a:rPr lang="fr-FR" altLang="fr-FR" sz="1600" b="1" dirty="0">
                <a:solidFill>
                  <a:srgbClr val="E89602"/>
                </a:solidFill>
                <a:latin typeface="Calibri" pitchFamily="34" charset="0"/>
              </a:rPr>
              <a:t> Éducations transversales (EMI, santé, EDD, défense…)</a:t>
            </a:r>
          </a:p>
        </p:txBody>
      </p:sp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2987825" y="3028768"/>
            <a:ext cx="1872208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spcAft>
                <a:spcPct val="2000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fr-FR" altLang="fr-FR" sz="1600" b="1" dirty="0">
                <a:solidFill>
                  <a:srgbClr val="00B050"/>
                </a:solidFill>
                <a:latin typeface="Calibri" pitchFamily="34" charset="0"/>
              </a:rPr>
              <a:t>Organisation des enseignements</a:t>
            </a:r>
          </a:p>
          <a:p>
            <a:pPr marL="174625" indent="-174625">
              <a:spcAft>
                <a:spcPct val="2000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fr-FR" altLang="fr-FR" sz="1600" b="1" dirty="0">
                <a:solidFill>
                  <a:srgbClr val="00B050"/>
                </a:solidFill>
                <a:latin typeface="Calibri" pitchFamily="34" charset="0"/>
              </a:rPr>
              <a:t>Besoins éducatifs particuliers</a:t>
            </a:r>
          </a:p>
          <a:p>
            <a:pPr marL="174625" indent="-174625">
              <a:spcAft>
                <a:spcPct val="2000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fr-FR" altLang="fr-FR" sz="1600" b="1" dirty="0">
                <a:solidFill>
                  <a:srgbClr val="00B050"/>
                </a:solidFill>
                <a:latin typeface="Calibri" pitchFamily="34" charset="0"/>
              </a:rPr>
              <a:t>Handicap</a:t>
            </a:r>
          </a:p>
          <a:p>
            <a:pPr marL="174625" indent="-174625">
              <a:spcAft>
                <a:spcPct val="2000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fr-FR" altLang="fr-FR" sz="1600" b="1" dirty="0">
                <a:solidFill>
                  <a:srgbClr val="00B050"/>
                </a:solidFill>
                <a:latin typeface="Calibri" pitchFamily="34" charset="0"/>
              </a:rPr>
              <a:t>Orientation</a:t>
            </a:r>
          </a:p>
        </p:txBody>
      </p:sp>
      <p:sp>
        <p:nvSpPr>
          <p:cNvPr id="28679" name="Rectangle 11"/>
          <p:cNvSpPr>
            <a:spLocks noChangeArrowheads="1"/>
          </p:cNvSpPr>
          <p:nvPr/>
        </p:nvSpPr>
        <p:spPr bwMode="auto">
          <a:xfrm>
            <a:off x="5541019" y="4038987"/>
            <a:ext cx="3423469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spcAft>
                <a:spcPct val="20000"/>
              </a:spcAft>
              <a:buClr>
                <a:srgbClr val="DC4892"/>
              </a:buClr>
              <a:buFont typeface="Wingdings" pitchFamily="2" charset="2"/>
              <a:buChar char="Ø"/>
            </a:pPr>
            <a:r>
              <a:rPr lang="fr-FR" altLang="fr-FR" sz="1600" b="1" dirty="0">
                <a:solidFill>
                  <a:srgbClr val="DC4892"/>
                </a:solidFill>
                <a:latin typeface="Calibri" pitchFamily="34" charset="0"/>
              </a:rPr>
              <a:t>Conseil école-collège</a:t>
            </a:r>
          </a:p>
          <a:p>
            <a:pPr marL="174625" indent="-174625">
              <a:spcAft>
                <a:spcPct val="20000"/>
              </a:spcAft>
              <a:buClr>
                <a:srgbClr val="DC4892"/>
              </a:buClr>
              <a:buFont typeface="Wingdings" pitchFamily="2" charset="2"/>
              <a:buChar char="Ø"/>
            </a:pPr>
            <a:r>
              <a:rPr lang="fr-FR" altLang="fr-FR" sz="1600" b="1" dirty="0">
                <a:solidFill>
                  <a:srgbClr val="DC4892"/>
                </a:solidFill>
                <a:latin typeface="Calibri" pitchFamily="34" charset="0"/>
              </a:rPr>
              <a:t>Fonctionnement des établissements</a:t>
            </a:r>
          </a:p>
          <a:p>
            <a:pPr marL="174625" indent="-174625">
              <a:spcAft>
                <a:spcPct val="20000"/>
              </a:spcAft>
              <a:buClr>
                <a:srgbClr val="DC4892"/>
              </a:buClr>
              <a:buFont typeface="Wingdings" pitchFamily="2" charset="2"/>
              <a:buChar char="Ø"/>
            </a:pPr>
            <a:r>
              <a:rPr lang="fr-FR" altLang="fr-FR" sz="1600" b="1" dirty="0">
                <a:solidFill>
                  <a:srgbClr val="DC4892"/>
                </a:solidFill>
                <a:latin typeface="Calibri" pitchFamily="34" charset="0"/>
              </a:rPr>
              <a:t>Citoyenneté</a:t>
            </a:r>
            <a:r>
              <a:rPr lang="fr-FR" altLang="fr-FR" sz="1600" dirty="0">
                <a:solidFill>
                  <a:srgbClr val="DC4892"/>
                </a:solidFill>
                <a:latin typeface="Calibri" pitchFamily="34" charset="0"/>
              </a:rPr>
              <a:t> </a:t>
            </a:r>
          </a:p>
        </p:txBody>
      </p:sp>
      <p:grpSp>
        <p:nvGrpSpPr>
          <p:cNvPr id="16394" name="Groupe 2"/>
          <p:cNvGrpSpPr>
            <a:grpSpLocks/>
          </p:cNvGrpSpPr>
          <p:nvPr/>
        </p:nvGrpSpPr>
        <p:grpSpPr bwMode="auto">
          <a:xfrm>
            <a:off x="1008063" y="1660467"/>
            <a:ext cx="458787" cy="3998913"/>
            <a:chOff x="1008063" y="1844675"/>
            <a:chExt cx="458787" cy="3998913"/>
          </a:xfrm>
          <a:solidFill>
            <a:srgbClr val="E89602"/>
          </a:solidFill>
        </p:grpSpPr>
        <p:sp>
          <p:nvSpPr>
            <p:cNvPr id="16415" name="AutoShape 14"/>
            <p:cNvSpPr>
              <a:spLocks noChangeArrowheads="1"/>
            </p:cNvSpPr>
            <p:nvPr/>
          </p:nvSpPr>
          <p:spPr bwMode="auto">
            <a:xfrm rot="5400000">
              <a:off x="894557" y="5271294"/>
              <a:ext cx="685800" cy="45878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416" name="Rectangle 21"/>
            <p:cNvSpPr>
              <a:spLocks noChangeArrowheads="1"/>
            </p:cNvSpPr>
            <p:nvPr/>
          </p:nvSpPr>
          <p:spPr bwMode="auto">
            <a:xfrm>
              <a:off x="1008063" y="1844675"/>
              <a:ext cx="187325" cy="3313113"/>
            </a:xfrm>
            <a:prstGeom prst="rect">
              <a:avLst/>
            </a:prstGeom>
            <a:grpFill/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altLang="fr-FR">
                <a:solidFill>
                  <a:srgbClr val="FFC000"/>
                </a:solidFill>
                <a:cs typeface="+mn-cs"/>
              </a:endParaRPr>
            </a:p>
          </p:txBody>
        </p:sp>
        <p:sp>
          <p:nvSpPr>
            <p:cNvPr id="16417" name="Rectangle 22"/>
            <p:cNvSpPr>
              <a:spLocks noChangeArrowheads="1"/>
            </p:cNvSpPr>
            <p:nvPr/>
          </p:nvSpPr>
          <p:spPr bwMode="auto">
            <a:xfrm>
              <a:off x="1008063" y="5053013"/>
              <a:ext cx="187325" cy="647700"/>
            </a:xfrm>
            <a:prstGeom prst="rect">
              <a:avLst/>
            </a:prstGeom>
            <a:grpFill/>
            <a:ln w="9525">
              <a:solidFill>
                <a:srgbClr val="E8960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altLang="fr-FR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28682" name="Rectangle 40"/>
          <p:cNvSpPr>
            <a:spLocks noChangeArrowheads="1"/>
          </p:cNvSpPr>
          <p:nvPr/>
        </p:nvSpPr>
        <p:spPr bwMode="auto">
          <a:xfrm>
            <a:off x="2587591" y="1300105"/>
            <a:ext cx="1728000" cy="360362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8683" name="Rectangle 42"/>
          <p:cNvSpPr>
            <a:spLocks noChangeArrowheads="1"/>
          </p:cNvSpPr>
          <p:nvPr/>
        </p:nvSpPr>
        <p:spPr bwMode="auto">
          <a:xfrm>
            <a:off x="4345384" y="1300105"/>
            <a:ext cx="1512000" cy="360362"/>
          </a:xfrm>
          <a:prstGeom prst="rect">
            <a:avLst/>
          </a:prstGeom>
          <a:noFill/>
          <a:ln w="28575">
            <a:solidFill>
              <a:srgbClr val="DC489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8684" name="Rectangle 44"/>
          <p:cNvSpPr>
            <a:spLocks noChangeArrowheads="1"/>
          </p:cNvSpPr>
          <p:nvPr/>
        </p:nvSpPr>
        <p:spPr bwMode="auto">
          <a:xfrm>
            <a:off x="827088" y="1300105"/>
            <a:ext cx="1728688" cy="360362"/>
          </a:xfrm>
          <a:prstGeom prst="rect">
            <a:avLst/>
          </a:prstGeom>
          <a:noFill/>
          <a:ln w="28575">
            <a:solidFill>
              <a:srgbClr val="E8960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>
              <a:solidFill>
                <a:srgbClr val="000000"/>
              </a:solidFill>
            </a:endParaRPr>
          </a:p>
        </p:txBody>
      </p:sp>
      <p:grpSp>
        <p:nvGrpSpPr>
          <p:cNvPr id="28686" name="Groupe 4"/>
          <p:cNvGrpSpPr>
            <a:grpSpLocks/>
          </p:cNvGrpSpPr>
          <p:nvPr/>
        </p:nvGrpSpPr>
        <p:grpSpPr bwMode="auto">
          <a:xfrm>
            <a:off x="2653432" y="1660467"/>
            <a:ext cx="406400" cy="2414588"/>
            <a:chOff x="3157538" y="1844675"/>
            <a:chExt cx="406401" cy="2414142"/>
          </a:xfrm>
        </p:grpSpPr>
        <p:sp>
          <p:nvSpPr>
            <p:cNvPr id="28697" name="AutoShape 14"/>
            <p:cNvSpPr>
              <a:spLocks noChangeArrowheads="1"/>
            </p:cNvSpPr>
            <p:nvPr/>
          </p:nvSpPr>
          <p:spPr bwMode="auto">
            <a:xfrm rot="5400000">
              <a:off x="3017839" y="3712717"/>
              <a:ext cx="685800" cy="4064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fr-FR"/>
            </a:p>
          </p:txBody>
        </p:sp>
        <p:sp>
          <p:nvSpPr>
            <p:cNvPr id="28698" name="Rectangle 21"/>
            <p:cNvSpPr>
              <a:spLocks noChangeArrowheads="1"/>
            </p:cNvSpPr>
            <p:nvPr/>
          </p:nvSpPr>
          <p:spPr bwMode="auto">
            <a:xfrm>
              <a:off x="3157538" y="1844675"/>
              <a:ext cx="203201" cy="22781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altLang="fr-FR" i="1">
                <a:solidFill>
                  <a:srgbClr val="FFC000"/>
                </a:solidFill>
              </a:endParaRPr>
            </a:p>
          </p:txBody>
        </p:sp>
      </p:grpSp>
      <p:grpSp>
        <p:nvGrpSpPr>
          <p:cNvPr id="16402" name="Groupe 4"/>
          <p:cNvGrpSpPr>
            <a:grpSpLocks/>
          </p:cNvGrpSpPr>
          <p:nvPr/>
        </p:nvGrpSpPr>
        <p:grpSpPr bwMode="auto">
          <a:xfrm>
            <a:off x="5093655" y="1660467"/>
            <a:ext cx="406400" cy="3085694"/>
            <a:chOff x="5389563" y="1844675"/>
            <a:chExt cx="406400" cy="2501106"/>
          </a:xfrm>
          <a:solidFill>
            <a:srgbClr val="DC4892"/>
          </a:solidFill>
        </p:grpSpPr>
        <p:sp>
          <p:nvSpPr>
            <p:cNvPr id="16409" name="AutoShape 14"/>
            <p:cNvSpPr>
              <a:spLocks noChangeArrowheads="1"/>
            </p:cNvSpPr>
            <p:nvPr/>
          </p:nvSpPr>
          <p:spPr bwMode="auto">
            <a:xfrm rot="5400000">
              <a:off x="5249863" y="3799681"/>
              <a:ext cx="685800" cy="4064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rot="10800000"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410" name="Rectangle 21"/>
            <p:cNvSpPr>
              <a:spLocks noChangeArrowheads="1"/>
            </p:cNvSpPr>
            <p:nvPr/>
          </p:nvSpPr>
          <p:spPr bwMode="auto">
            <a:xfrm>
              <a:off x="5389563" y="1844675"/>
              <a:ext cx="187325" cy="158432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altLang="fr-FR">
                <a:solidFill>
                  <a:srgbClr val="FFC000"/>
                </a:solidFill>
                <a:cs typeface="+mn-cs"/>
              </a:endParaRPr>
            </a:p>
          </p:txBody>
        </p:sp>
        <p:sp>
          <p:nvSpPr>
            <p:cNvPr id="16411" name="Rectangle 22"/>
            <p:cNvSpPr>
              <a:spLocks noChangeArrowheads="1"/>
            </p:cNvSpPr>
            <p:nvPr/>
          </p:nvSpPr>
          <p:spPr bwMode="auto">
            <a:xfrm>
              <a:off x="5389563" y="3324225"/>
              <a:ext cx="187325" cy="828676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altLang="fr-FR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28688" name="ZoneTexte 1"/>
          <p:cNvSpPr txBox="1">
            <a:spLocks noChangeArrowheads="1"/>
          </p:cNvSpPr>
          <p:nvPr/>
        </p:nvSpPr>
        <p:spPr bwMode="auto">
          <a:xfrm>
            <a:off x="6604353" y="2668728"/>
            <a:ext cx="228812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Clr>
                <a:srgbClr val="A3A62A"/>
              </a:buClr>
              <a:buFont typeface="Wingdings" pitchFamily="2" charset="2"/>
              <a:buChar char="Ø"/>
            </a:pPr>
            <a:r>
              <a:rPr lang="fr-FR" altLang="fr-FR" sz="1600" b="1" dirty="0">
                <a:solidFill>
                  <a:srgbClr val="A3A62A"/>
                </a:solidFill>
                <a:latin typeface="Calibri" pitchFamily="34" charset="0"/>
              </a:rPr>
              <a:t>Éducation prioritaire</a:t>
            </a:r>
          </a:p>
          <a:p>
            <a:pPr marL="285750" indent="-285750">
              <a:buClr>
                <a:srgbClr val="A3A62A"/>
              </a:buClr>
              <a:buFont typeface="Wingdings" pitchFamily="2" charset="2"/>
              <a:buChar char="Ø"/>
            </a:pPr>
            <a:r>
              <a:rPr lang="fr-FR" altLang="fr-FR" sz="1600" b="1" dirty="0">
                <a:solidFill>
                  <a:srgbClr val="A3A62A"/>
                </a:solidFill>
                <a:latin typeface="Calibri" pitchFamily="34" charset="0"/>
              </a:rPr>
              <a:t>Actions éducatives</a:t>
            </a:r>
          </a:p>
          <a:p>
            <a:pPr marL="285750" indent="-285750">
              <a:buClr>
                <a:srgbClr val="A3A62A"/>
              </a:buClr>
              <a:buFont typeface="Wingdings" pitchFamily="2" charset="2"/>
              <a:buChar char="Ø"/>
            </a:pPr>
            <a:r>
              <a:rPr lang="fr-FR" altLang="fr-FR" sz="1600" b="1" dirty="0">
                <a:solidFill>
                  <a:srgbClr val="A3A62A"/>
                </a:solidFill>
                <a:latin typeface="Calibri" pitchFamily="34" charset="0"/>
              </a:rPr>
              <a:t>Monde professionnel</a:t>
            </a:r>
          </a:p>
          <a:p>
            <a:pPr marL="285750" indent="-285750">
              <a:buClr>
                <a:srgbClr val="A3A62A"/>
              </a:buClr>
              <a:buFont typeface="Wingdings" pitchFamily="2" charset="2"/>
              <a:buChar char="Ø"/>
            </a:pPr>
            <a:r>
              <a:rPr lang="fr-FR" altLang="fr-FR" sz="1600" b="1" dirty="0">
                <a:solidFill>
                  <a:srgbClr val="A3A62A"/>
                </a:solidFill>
                <a:latin typeface="Calibri" pitchFamily="34" charset="0"/>
              </a:rPr>
              <a:t>ENT</a:t>
            </a:r>
          </a:p>
        </p:txBody>
      </p:sp>
      <p:sp>
        <p:nvSpPr>
          <p:cNvPr id="28689" name="Rectangle 42"/>
          <p:cNvSpPr>
            <a:spLocks noChangeArrowheads="1"/>
          </p:cNvSpPr>
          <p:nvPr/>
        </p:nvSpPr>
        <p:spPr bwMode="auto">
          <a:xfrm>
            <a:off x="5874279" y="1300105"/>
            <a:ext cx="1692000" cy="360362"/>
          </a:xfrm>
          <a:prstGeom prst="rect">
            <a:avLst/>
          </a:prstGeom>
          <a:noFill/>
          <a:ln w="28575">
            <a:solidFill>
              <a:srgbClr val="A3A62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>
              <a:solidFill>
                <a:srgbClr val="000000"/>
              </a:solidFill>
            </a:endParaRPr>
          </a:p>
        </p:txBody>
      </p:sp>
      <p:grpSp>
        <p:nvGrpSpPr>
          <p:cNvPr id="28690" name="Groupe 2"/>
          <p:cNvGrpSpPr>
            <a:grpSpLocks/>
          </p:cNvGrpSpPr>
          <p:nvPr/>
        </p:nvGrpSpPr>
        <p:grpSpPr bwMode="auto">
          <a:xfrm>
            <a:off x="6244313" y="1660467"/>
            <a:ext cx="406400" cy="1728000"/>
            <a:chOff x="6488113" y="1844675"/>
            <a:chExt cx="406400" cy="1699207"/>
          </a:xfrm>
        </p:grpSpPr>
        <p:sp>
          <p:nvSpPr>
            <p:cNvPr id="28695" name="AutoShape 14"/>
            <p:cNvSpPr>
              <a:spLocks noChangeArrowheads="1"/>
            </p:cNvSpPr>
            <p:nvPr/>
          </p:nvSpPr>
          <p:spPr bwMode="auto">
            <a:xfrm rot="5400000">
              <a:off x="6349356" y="2998725"/>
              <a:ext cx="685496" cy="40481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rgbClr val="A3A62A"/>
            </a:soli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fr-FR"/>
            </a:p>
          </p:txBody>
        </p:sp>
        <p:sp>
          <p:nvSpPr>
            <p:cNvPr id="28696" name="Rectangle 22"/>
            <p:cNvSpPr>
              <a:spLocks noChangeArrowheads="1"/>
            </p:cNvSpPr>
            <p:nvPr/>
          </p:nvSpPr>
          <p:spPr bwMode="auto">
            <a:xfrm>
              <a:off x="6488113" y="1844675"/>
              <a:ext cx="186596" cy="1583823"/>
            </a:xfrm>
            <a:prstGeom prst="rect">
              <a:avLst/>
            </a:prstGeom>
            <a:solidFill>
              <a:srgbClr val="A3A62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altLang="fr-FR" i="1">
                <a:solidFill>
                  <a:srgbClr val="000000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692" y="404728"/>
            <a:ext cx="2974684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770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Ce qui sera mis en œuvre à la rentrée 2016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71781" y="1008864"/>
            <a:ext cx="82046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Calibri" panose="020F0502020204030204" pitchFamily="34" charset="0"/>
              </a:rPr>
              <a:t>Des </a:t>
            </a:r>
            <a:r>
              <a:rPr lang="fr-FR" sz="2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programmes nouveaux, </a:t>
            </a: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écrits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fr-FR" sz="2000" dirty="0">
                <a:latin typeface="Calibri" panose="020F0502020204030204" pitchFamily="34" charset="0"/>
              </a:rPr>
              <a:t>par cycles à partir d’un </a:t>
            </a: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nouveau socle commun</a:t>
            </a:r>
            <a:r>
              <a:rPr lang="fr-FR" sz="2000" dirty="0">
                <a:latin typeface="Calibri" panose="020F0502020204030204" pitchFamily="34" charset="0"/>
              </a:rPr>
              <a:t>, qui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présente ce que tout élève doit savoir et maîtriser à la fin de la scolarité obligatoire.</a:t>
            </a:r>
            <a:endParaRPr lang="fr-FR" sz="2000" dirty="0">
              <a:latin typeface="Calibri" panose="020F0502020204030204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1200"/>
              </a:spcAft>
              <a:defRPr/>
            </a:pPr>
            <a:r>
              <a:rPr lang="fr-FR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Calibri" panose="020F0502020204030204" pitchFamily="34" charset="0"/>
              </a:rPr>
              <a:t>Des </a:t>
            </a: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modalités d’apprentissage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fr-FR" sz="2000" dirty="0">
                <a:latin typeface="Calibri" panose="020F0502020204030204" pitchFamily="34" charset="0"/>
              </a:rPr>
              <a:t>différentes pour aborder les connaissances des programmes </a:t>
            </a:r>
            <a:r>
              <a:rPr lang="fr-FR" sz="2000" dirty="0" smtClean="0">
                <a:latin typeface="Calibri" panose="020F0502020204030204" pitchFamily="3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−"/>
              <a:defRPr/>
            </a:pPr>
            <a:r>
              <a:rPr lang="fr-FR" sz="2000" dirty="0" smtClean="0">
                <a:latin typeface="Calibri" panose="020F0502020204030204" pitchFamily="34" charset="0"/>
              </a:rPr>
              <a:t>sous </a:t>
            </a:r>
            <a:r>
              <a:rPr lang="fr-FR" sz="2000" dirty="0">
                <a:latin typeface="Calibri" panose="020F0502020204030204" pitchFamily="34" charset="0"/>
              </a:rPr>
              <a:t>la forme d’un </a:t>
            </a: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accompagnement personnalisé</a:t>
            </a:r>
            <a:r>
              <a:rPr lang="fr-FR" sz="2000" dirty="0">
                <a:latin typeface="Calibri" panose="020F0502020204030204" pitchFamily="34" charset="0"/>
              </a:rPr>
              <a:t> (AP) pour tous les élèves, étendu à chaque niveau de classe du collège ;</a:t>
            </a:r>
          </a:p>
          <a:p>
            <a:pPr marL="800100" lvl="1" indent="-342900">
              <a:buFont typeface="Arial" panose="020B0604020202020204" pitchFamily="34" charset="0"/>
              <a:buChar char="−"/>
              <a:defRPr/>
            </a:pPr>
            <a:r>
              <a:rPr lang="fr-FR" sz="2000" dirty="0">
                <a:latin typeface="Calibri" panose="020F0502020204030204" pitchFamily="34" charset="0"/>
              </a:rPr>
              <a:t>sous la forme de projets conduisant à une réalisation concrète dans les </a:t>
            </a: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enseignements pratiques interdisciplinaires</a:t>
            </a:r>
            <a:r>
              <a:rPr lang="fr-FR" sz="2000" dirty="0">
                <a:latin typeface="Calibri" panose="020F0502020204030204" pitchFamily="34" charset="0"/>
              </a:rPr>
              <a:t> (EPI) au cycle 4</a:t>
            </a:r>
            <a:r>
              <a:rPr lang="fr-FR" sz="2000" dirty="0" smtClean="0">
                <a:latin typeface="Calibri" panose="020F050202020403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−"/>
              <a:defRPr/>
            </a:pPr>
            <a:r>
              <a:rPr lang="fr-FR" sz="2000" dirty="0" smtClean="0">
                <a:latin typeface="Calibri" panose="020F0502020204030204" pitchFamily="34" charset="0"/>
              </a:rPr>
              <a:t>Une architecture sous forme de parcours.</a:t>
            </a:r>
          </a:p>
          <a:p>
            <a:pPr marL="800100" lvl="1" indent="-342900">
              <a:buFont typeface="Arial" panose="020B0604020202020204" pitchFamily="34" charset="0"/>
              <a:buChar char="−"/>
              <a:defRPr/>
            </a:pPr>
            <a:r>
              <a:rPr lang="fr-FR" sz="2000" dirty="0" smtClean="0">
                <a:latin typeface="Calibri" panose="020F0502020204030204" pitchFamily="34" charset="0"/>
              </a:rPr>
              <a:t>Un nouveau livret d’évaluation.</a:t>
            </a:r>
            <a:endParaRPr lang="fr-FR" sz="2000" dirty="0">
              <a:latin typeface="Calibri" panose="020F050202020403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899592" y="2060848"/>
            <a:ext cx="6733261" cy="648073"/>
            <a:chOff x="899592" y="1616209"/>
            <a:chExt cx="6733261" cy="792089"/>
          </a:xfrm>
        </p:grpSpPr>
        <p:sp>
          <p:nvSpPr>
            <p:cNvPr id="4" name="AutoShape 6"/>
            <p:cNvSpPr>
              <a:spLocks noChangeArrowheads="1"/>
            </p:cNvSpPr>
            <p:nvPr/>
          </p:nvSpPr>
          <p:spPr bwMode="auto">
            <a:xfrm>
              <a:off x="4266853" y="1616209"/>
              <a:ext cx="3366000" cy="79208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spcAft>
                  <a:spcPct val="20000"/>
                </a:spcAft>
              </a:pPr>
              <a:r>
                <a:rPr lang="fr-FR" b="1" dirty="0">
                  <a:solidFill>
                    <a:srgbClr val="7B418E"/>
                  </a:solidFill>
                  <a:latin typeface="Calibri" pitchFamily="34" charset="0"/>
                </a:rPr>
                <a:t>Cycle 4 - Approfondissements</a:t>
              </a:r>
            </a:p>
            <a:p>
              <a:pPr algn="ctr">
                <a:spcAft>
                  <a:spcPct val="20000"/>
                </a:spcAft>
              </a:pPr>
              <a:r>
                <a:rPr lang="fr-FR" dirty="0">
                  <a:solidFill>
                    <a:srgbClr val="7B418E"/>
                  </a:solidFill>
                  <a:latin typeface="Calibri" pitchFamily="34" charset="0"/>
                </a:rPr>
                <a:t>5</a:t>
              </a:r>
              <a:r>
                <a:rPr lang="fr-FR" baseline="30000" dirty="0">
                  <a:solidFill>
                    <a:srgbClr val="7B418E"/>
                  </a:solidFill>
                  <a:latin typeface="Calibri" pitchFamily="34" charset="0"/>
                </a:rPr>
                <a:t>e</a:t>
              </a:r>
              <a:r>
                <a:rPr lang="fr-FR" dirty="0">
                  <a:solidFill>
                    <a:srgbClr val="7B418E"/>
                  </a:solidFill>
                  <a:latin typeface="Calibri" pitchFamily="34" charset="0"/>
                </a:rPr>
                <a:t>  -  4</a:t>
              </a:r>
              <a:r>
                <a:rPr lang="fr-FR" baseline="30000" dirty="0">
                  <a:solidFill>
                    <a:srgbClr val="7B418E"/>
                  </a:solidFill>
                  <a:latin typeface="Calibri" pitchFamily="34" charset="0"/>
                </a:rPr>
                <a:t>e</a:t>
              </a:r>
              <a:r>
                <a:rPr lang="fr-FR" dirty="0">
                  <a:solidFill>
                    <a:srgbClr val="7B418E"/>
                  </a:solidFill>
                  <a:latin typeface="Calibri" pitchFamily="34" charset="0"/>
                </a:rPr>
                <a:t>  -  3</a:t>
              </a:r>
              <a:r>
                <a:rPr lang="fr-FR" baseline="30000" dirty="0">
                  <a:solidFill>
                    <a:srgbClr val="7B418E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899592" y="1617004"/>
              <a:ext cx="3367261" cy="79129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spcAft>
                  <a:spcPct val="20000"/>
                </a:spcAft>
              </a:pPr>
              <a:r>
                <a:rPr lang="fr-FR" b="1" dirty="0">
                  <a:solidFill>
                    <a:srgbClr val="7B418E"/>
                  </a:solidFill>
                  <a:latin typeface="Calibri" pitchFamily="34" charset="0"/>
                </a:rPr>
                <a:t>Cycle </a:t>
              </a:r>
              <a:r>
                <a:rPr lang="fr-FR" b="1" dirty="0" smtClean="0">
                  <a:solidFill>
                    <a:srgbClr val="7B418E"/>
                  </a:solidFill>
                  <a:latin typeface="Calibri" pitchFamily="34" charset="0"/>
                </a:rPr>
                <a:t>3 - </a:t>
              </a:r>
              <a:r>
                <a:rPr lang="fr-FR" b="1" dirty="0">
                  <a:solidFill>
                    <a:srgbClr val="7B418E"/>
                  </a:solidFill>
                  <a:latin typeface="Calibri" pitchFamily="34" charset="0"/>
                </a:rPr>
                <a:t>Consolidation</a:t>
              </a:r>
            </a:p>
            <a:p>
              <a:pPr algn="ctr">
                <a:spcAft>
                  <a:spcPct val="20000"/>
                </a:spcAft>
              </a:pPr>
              <a:r>
                <a:rPr lang="fr-FR" dirty="0">
                  <a:solidFill>
                    <a:srgbClr val="7B418E"/>
                  </a:solidFill>
                  <a:latin typeface="Calibri" pitchFamily="34" charset="0"/>
                </a:rPr>
                <a:t>CM1  -  CM2  -  6</a:t>
              </a:r>
              <a:r>
                <a:rPr lang="fr-FR" baseline="30000" dirty="0">
                  <a:solidFill>
                    <a:srgbClr val="7B418E"/>
                  </a:solidFill>
                  <a:latin typeface="Calibri" pitchFamily="34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401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 bwMode="auto">
          <a:xfrm>
            <a:off x="1416110" y="2122256"/>
            <a:ext cx="2600796" cy="242173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3" name="Rectang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nouveau socle commun</a:t>
            </a:r>
          </a:p>
        </p:txBody>
      </p:sp>
      <p:sp>
        <p:nvSpPr>
          <p:cNvPr id="28704" name="AutoShape 32"/>
          <p:cNvSpPr>
            <a:spLocks noChangeArrowheads="1"/>
          </p:cNvSpPr>
          <p:nvPr/>
        </p:nvSpPr>
        <p:spPr bwMode="auto">
          <a:xfrm>
            <a:off x="693316" y="4075559"/>
            <a:ext cx="2222500" cy="895350"/>
          </a:xfrm>
          <a:prstGeom prst="roundRect">
            <a:avLst>
              <a:gd name="adj" fmla="val 16667"/>
            </a:avLst>
          </a:prstGeom>
          <a:solidFill>
            <a:srgbClr val="0094C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fr-FR" sz="1600" b="1" dirty="0">
                <a:solidFill>
                  <a:srgbClr val="FFFFFF"/>
                </a:solidFill>
                <a:latin typeface="Calibri" pitchFamily="34" charset="0"/>
              </a:rPr>
              <a:t>4. Les systèmes naturels et les systèmes techniques</a:t>
            </a:r>
          </a:p>
        </p:txBody>
      </p:sp>
      <p:sp>
        <p:nvSpPr>
          <p:cNvPr id="28705" name="AutoShape 33"/>
          <p:cNvSpPr>
            <a:spLocks noChangeArrowheads="1"/>
          </p:cNvSpPr>
          <p:nvPr/>
        </p:nvSpPr>
        <p:spPr bwMode="auto">
          <a:xfrm>
            <a:off x="107504" y="2905894"/>
            <a:ext cx="2376487" cy="809625"/>
          </a:xfrm>
          <a:prstGeom prst="roundRect">
            <a:avLst>
              <a:gd name="adj" fmla="val 16667"/>
            </a:avLst>
          </a:prstGeom>
          <a:solidFill>
            <a:srgbClr val="7B418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fr-FR" sz="1600" b="1" dirty="0">
                <a:solidFill>
                  <a:srgbClr val="FFFFFF"/>
                </a:solidFill>
                <a:latin typeface="Calibri" pitchFamily="34" charset="0"/>
              </a:rPr>
              <a:t>3. La formation de la personne et du citoyen</a:t>
            </a:r>
            <a:endParaRPr lang="fr-FR" sz="16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706" name="AutoShape 34"/>
          <p:cNvSpPr>
            <a:spLocks noChangeArrowheads="1"/>
          </p:cNvSpPr>
          <p:nvPr/>
        </p:nvSpPr>
        <p:spPr bwMode="auto">
          <a:xfrm>
            <a:off x="429667" y="1700808"/>
            <a:ext cx="2270125" cy="790575"/>
          </a:xfrm>
          <a:prstGeom prst="roundRect">
            <a:avLst>
              <a:gd name="adj" fmla="val 16667"/>
            </a:avLst>
          </a:prstGeom>
          <a:solidFill>
            <a:srgbClr val="CB845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fr-FR" sz="1600" b="1" dirty="0">
                <a:solidFill>
                  <a:srgbClr val="FFFFFF"/>
                </a:solidFill>
                <a:latin typeface="Calibri" pitchFamily="34" charset="0"/>
              </a:rPr>
              <a:t>2. Les méthodes et outils pour apprendre</a:t>
            </a:r>
          </a:p>
        </p:txBody>
      </p:sp>
      <p:sp>
        <p:nvSpPr>
          <p:cNvPr id="28708" name="AutoShape 36"/>
          <p:cNvSpPr>
            <a:spLocks noChangeArrowheads="1"/>
          </p:cNvSpPr>
          <p:nvPr/>
        </p:nvSpPr>
        <p:spPr bwMode="auto">
          <a:xfrm>
            <a:off x="3109774" y="3212400"/>
            <a:ext cx="2374900" cy="971550"/>
          </a:xfrm>
          <a:prstGeom prst="roundRect">
            <a:avLst>
              <a:gd name="adj" fmla="val 16667"/>
            </a:avLst>
          </a:prstGeom>
          <a:solidFill>
            <a:srgbClr val="FDA40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fr-FR" sz="1600" b="1" dirty="0">
                <a:solidFill>
                  <a:srgbClr val="FFFFFF"/>
                </a:solidFill>
                <a:latin typeface="Calibri" pitchFamily="34" charset="0"/>
              </a:rPr>
              <a:t>5. Les représentations du monde et </a:t>
            </a:r>
            <a:br>
              <a:rPr lang="fr-FR" sz="1600" b="1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fr-FR" sz="1600" b="1" dirty="0">
                <a:solidFill>
                  <a:srgbClr val="FFFFFF"/>
                </a:solidFill>
                <a:latin typeface="Calibri" pitchFamily="34" charset="0"/>
              </a:rPr>
              <a:t>l’activité humaine</a:t>
            </a:r>
            <a:endParaRPr lang="fr-FR" sz="16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710" name="AutoShape 38"/>
          <p:cNvSpPr>
            <a:spLocks noChangeArrowheads="1"/>
          </p:cNvSpPr>
          <p:nvPr/>
        </p:nvSpPr>
        <p:spPr bwMode="auto">
          <a:xfrm>
            <a:off x="2964394" y="1949023"/>
            <a:ext cx="2105025" cy="8636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fr-FR" sz="1600" b="1" dirty="0">
                <a:solidFill>
                  <a:srgbClr val="FFFFFF"/>
                </a:solidFill>
                <a:latin typeface="Calibri" pitchFamily="34" charset="0"/>
              </a:rPr>
              <a:t>1. Les langages pour penser et communiquer</a:t>
            </a:r>
            <a:endParaRPr lang="fr-FR" sz="16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720" name="Text Box 48"/>
          <p:cNvSpPr txBox="1">
            <a:spLocks noChangeArrowheads="1"/>
          </p:cNvSpPr>
          <p:nvPr/>
        </p:nvSpPr>
        <p:spPr bwMode="auto">
          <a:xfrm>
            <a:off x="661988" y="1052736"/>
            <a:ext cx="3946525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5</a:t>
            </a:r>
            <a:r>
              <a:rPr lang="fr-FR" sz="2000" b="1" dirty="0">
                <a:solidFill>
                  <a:srgbClr val="78BB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2000" b="1" dirty="0">
                <a:solidFill>
                  <a:srgbClr val="7B418E"/>
                </a:solidFill>
                <a:latin typeface="+mn-lt"/>
                <a:ea typeface="+mn-ea"/>
                <a:cs typeface="+mn-cs"/>
              </a:rPr>
              <a:t>domaines</a:t>
            </a:r>
            <a:r>
              <a:rPr lang="fr-FR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de formation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44008" y="1052736"/>
            <a:ext cx="4506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Des</a:t>
            </a:r>
            <a:r>
              <a:rPr lang="fr-FR" sz="2000" b="1" dirty="0">
                <a:solidFill>
                  <a:srgbClr val="78BB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2000" b="1" dirty="0">
                <a:solidFill>
                  <a:srgbClr val="7B418E"/>
                </a:solidFill>
                <a:latin typeface="+mn-lt"/>
                <a:ea typeface="+mn-ea"/>
                <a:cs typeface="+mn-cs"/>
              </a:rPr>
              <a:t>objectifs </a:t>
            </a:r>
            <a:r>
              <a:rPr lang="fr-FR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dans chacun d’eux</a:t>
            </a:r>
          </a:p>
        </p:txBody>
      </p:sp>
      <p:sp>
        <p:nvSpPr>
          <p:cNvPr id="40" name="AutoShape 34"/>
          <p:cNvSpPr>
            <a:spLocks noChangeArrowheads="1"/>
          </p:cNvSpPr>
          <p:nvPr/>
        </p:nvSpPr>
        <p:spPr bwMode="auto">
          <a:xfrm>
            <a:off x="6132746" y="1521167"/>
            <a:ext cx="2880000" cy="1008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A048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sz="1600" b="1" dirty="0">
                <a:solidFill>
                  <a:srgbClr val="00B050"/>
                </a:solidFill>
                <a:latin typeface="Calibri" pitchFamily="34" charset="0"/>
              </a:rPr>
              <a:t>Comprendre, s’exprimer</a:t>
            </a:r>
            <a:br>
              <a:rPr lang="fr-FR" sz="1600" b="1" dirty="0">
                <a:solidFill>
                  <a:srgbClr val="00B050"/>
                </a:solidFill>
                <a:latin typeface="Calibri" pitchFamily="34" charset="0"/>
              </a:rPr>
            </a:br>
            <a:r>
              <a:rPr lang="fr-FR" sz="1600" b="1" dirty="0">
                <a:solidFill>
                  <a:srgbClr val="00B050"/>
                </a:solidFill>
                <a:latin typeface="Calibri" pitchFamily="34" charset="0"/>
              </a:rPr>
              <a:t>en utilisant la langue française à l’oral et à l’écrit</a:t>
            </a:r>
          </a:p>
        </p:txBody>
      </p:sp>
      <p:sp>
        <p:nvSpPr>
          <p:cNvPr id="41" name="AutoShape 34"/>
          <p:cNvSpPr>
            <a:spLocks noChangeArrowheads="1"/>
          </p:cNvSpPr>
          <p:nvPr/>
        </p:nvSpPr>
        <p:spPr bwMode="auto">
          <a:xfrm>
            <a:off x="6132746" y="2625327"/>
            <a:ext cx="2880000" cy="1008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AA4D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sz="1600" b="1" dirty="0">
                <a:solidFill>
                  <a:srgbClr val="00B050"/>
                </a:solidFill>
                <a:latin typeface="Calibri" pitchFamily="34" charset="0"/>
              </a:rPr>
              <a:t>Comprendre, s’exprimer en utilisant une langue étrangère et, le cas échéant, une langue régionale</a:t>
            </a:r>
          </a:p>
        </p:txBody>
      </p:sp>
      <p:sp>
        <p:nvSpPr>
          <p:cNvPr id="42" name="AutoShape 34"/>
          <p:cNvSpPr>
            <a:spLocks noChangeArrowheads="1"/>
          </p:cNvSpPr>
          <p:nvPr/>
        </p:nvSpPr>
        <p:spPr bwMode="auto">
          <a:xfrm>
            <a:off x="6132746" y="3729487"/>
            <a:ext cx="2880000" cy="1008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B05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sz="1600" b="1" dirty="0">
                <a:solidFill>
                  <a:srgbClr val="00B050"/>
                </a:solidFill>
                <a:latin typeface="Calibri" pitchFamily="34" charset="0"/>
              </a:rPr>
              <a:t>Comprendre, s’exprimer</a:t>
            </a:r>
            <a:br>
              <a:rPr lang="fr-FR" sz="1600" b="1" dirty="0">
                <a:solidFill>
                  <a:srgbClr val="00B050"/>
                </a:solidFill>
                <a:latin typeface="Calibri" pitchFamily="34" charset="0"/>
              </a:rPr>
            </a:br>
            <a:r>
              <a:rPr lang="fr-FR" sz="1600" b="1" dirty="0">
                <a:solidFill>
                  <a:srgbClr val="00B050"/>
                </a:solidFill>
                <a:latin typeface="Calibri" pitchFamily="34" charset="0"/>
              </a:rPr>
              <a:t>en utilisant les langages mathématiques, scientifiques et informatiques</a:t>
            </a:r>
          </a:p>
        </p:txBody>
      </p:sp>
      <p:sp>
        <p:nvSpPr>
          <p:cNvPr id="43" name="AutoShape 34"/>
          <p:cNvSpPr>
            <a:spLocks noChangeArrowheads="1"/>
          </p:cNvSpPr>
          <p:nvPr/>
        </p:nvSpPr>
        <p:spPr bwMode="auto">
          <a:xfrm>
            <a:off x="6132746" y="4833647"/>
            <a:ext cx="2880000" cy="1008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BE56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sz="1600" b="1" dirty="0">
                <a:solidFill>
                  <a:srgbClr val="00B050"/>
                </a:solidFill>
                <a:latin typeface="Calibri" pitchFamily="34" charset="0"/>
              </a:rPr>
              <a:t>Comprendre, s’exprimer</a:t>
            </a:r>
            <a:br>
              <a:rPr lang="fr-FR" sz="1600" b="1" dirty="0">
                <a:solidFill>
                  <a:srgbClr val="00B050"/>
                </a:solidFill>
                <a:latin typeface="Calibri" pitchFamily="34" charset="0"/>
              </a:rPr>
            </a:br>
            <a:r>
              <a:rPr lang="fr-FR" sz="1600" b="1" dirty="0">
                <a:solidFill>
                  <a:srgbClr val="00B050"/>
                </a:solidFill>
                <a:latin typeface="Calibri" pitchFamily="34" charset="0"/>
              </a:rPr>
              <a:t>en utilisant les langages</a:t>
            </a:r>
            <a:br>
              <a:rPr lang="fr-FR" sz="1600" b="1" dirty="0">
                <a:solidFill>
                  <a:srgbClr val="00B050"/>
                </a:solidFill>
                <a:latin typeface="Calibri" pitchFamily="34" charset="0"/>
              </a:rPr>
            </a:br>
            <a:r>
              <a:rPr lang="fr-FR" sz="1600" b="1" dirty="0">
                <a:solidFill>
                  <a:srgbClr val="00B050"/>
                </a:solidFill>
                <a:latin typeface="Calibri" pitchFamily="34" charset="0"/>
              </a:rPr>
              <a:t>des arts et du corps</a:t>
            </a:r>
          </a:p>
        </p:txBody>
      </p:sp>
      <p:cxnSp>
        <p:nvCxnSpPr>
          <p:cNvPr id="30" name="Connecteur en angle 29"/>
          <p:cNvCxnSpPr>
            <a:cxnSpLocks noChangeShapeType="1"/>
            <a:stCxn id="28710" idx="3"/>
            <a:endCxn id="40" idx="1"/>
          </p:cNvCxnSpPr>
          <p:nvPr/>
        </p:nvCxnSpPr>
        <p:spPr bwMode="auto">
          <a:xfrm flipV="1">
            <a:off x="5069419" y="2025167"/>
            <a:ext cx="1063327" cy="355656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48" name="Connecteur en angle 47"/>
          <p:cNvCxnSpPr>
            <a:cxnSpLocks noChangeShapeType="1"/>
            <a:stCxn id="28710" idx="3"/>
            <a:endCxn id="41" idx="1"/>
          </p:cNvCxnSpPr>
          <p:nvPr/>
        </p:nvCxnSpPr>
        <p:spPr bwMode="auto">
          <a:xfrm>
            <a:off x="5069419" y="2380823"/>
            <a:ext cx="1063327" cy="748504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51" name="Connecteur en angle 50"/>
          <p:cNvCxnSpPr>
            <a:cxnSpLocks noChangeShapeType="1"/>
            <a:stCxn id="28710" idx="3"/>
            <a:endCxn id="42" idx="1"/>
          </p:cNvCxnSpPr>
          <p:nvPr/>
        </p:nvCxnSpPr>
        <p:spPr bwMode="auto">
          <a:xfrm>
            <a:off x="5069419" y="2380823"/>
            <a:ext cx="1063327" cy="1852664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54" name="Connecteur en angle 53"/>
          <p:cNvCxnSpPr>
            <a:cxnSpLocks noChangeShapeType="1"/>
            <a:stCxn id="28710" idx="3"/>
            <a:endCxn id="43" idx="1"/>
          </p:cNvCxnSpPr>
          <p:nvPr/>
        </p:nvCxnSpPr>
        <p:spPr bwMode="auto">
          <a:xfrm>
            <a:off x="5069419" y="2380823"/>
            <a:ext cx="1063327" cy="2956824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00B050"/>
            </a:solidFill>
            <a:round/>
            <a:headEnd/>
            <a:tailEnd type="arrow" w="med" len="med"/>
          </a:ln>
        </p:spPr>
      </p:cxnSp>
      <p:sp>
        <p:nvSpPr>
          <p:cNvPr id="20" name="ZoneTexte 19">
            <a:hlinkClick r:id="rId3"/>
          </p:cNvPr>
          <p:cNvSpPr txBox="1"/>
          <p:nvPr/>
        </p:nvSpPr>
        <p:spPr>
          <a:xfrm>
            <a:off x="6351899" y="5991878"/>
            <a:ext cx="2441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>
                <a:solidFill>
                  <a:schemeClr val="accent1">
                    <a:lumMod val="50000"/>
                  </a:schemeClr>
                </a:solidFill>
              </a:rPr>
              <a:t>Le décret sur le socle commun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80818" y="5085184"/>
            <a:ext cx="4883270" cy="1077218"/>
          </a:xfrm>
          <a:prstGeom prst="rect">
            <a:avLst/>
          </a:prstGeom>
          <a:solidFill>
            <a:srgbClr val="FFC9C9"/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Les quatre objectifs du premier domaine et les quatre autres domaines sont les </a:t>
            </a:r>
            <a:r>
              <a:rPr lang="fr-FR" sz="1600" b="1" dirty="0"/>
              <a:t>huit composantes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 du socle commun dont la maîtrise doit être acquise à un niveau satisfaisant.</a:t>
            </a:r>
          </a:p>
        </p:txBody>
      </p:sp>
    </p:spTree>
    <p:extLst>
      <p:ext uri="{BB962C8B-B14F-4D97-AF65-F5344CB8AC3E}">
        <p14:creationId xmlns:p14="http://schemas.microsoft.com/office/powerpoint/2010/main" val="2003530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enseignements complémentaires </a:t>
            </a:r>
            <a:br>
              <a:rPr lang="fr-FR" dirty="0"/>
            </a:br>
            <a:r>
              <a:rPr lang="fr-FR" dirty="0">
                <a:solidFill>
                  <a:srgbClr val="FF7C80"/>
                </a:solidFill>
              </a:rPr>
              <a:t>L’accompagnement personnalisé (AP)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8640"/>
            <a:ext cx="996515" cy="112474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11560" y="1212488"/>
            <a:ext cx="792088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dirty="0">
                <a:latin typeface="Calibri" panose="020F0502020204030204" pitchFamily="34" charset="0"/>
              </a:rPr>
              <a:t>Accompagner un élève dans ses apprentissages consiste à lui permettre de progresser de façon autonome et à lui montrer comment surmonter les difficultés, présentes ou auxquelles il pourra être confronté. </a:t>
            </a: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Tous les élèves sont concernés</a:t>
            </a:r>
            <a:r>
              <a:rPr lang="fr-FR" sz="2000" dirty="0">
                <a:latin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fr-FR" sz="2000" dirty="0">
                <a:latin typeface="Calibri" panose="020F0502020204030204" pitchFamily="34" charset="0"/>
              </a:rPr>
              <a:t>Les temps d‘AP sont une occasion privilégiée d’utiliser </a:t>
            </a: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différentes modalités pédagogiques</a:t>
            </a:r>
            <a:r>
              <a:rPr lang="fr-FR" sz="2000" dirty="0">
                <a:latin typeface="Calibri" panose="020F0502020204030204" pitchFamily="34" charset="0"/>
              </a:rPr>
              <a:t> : médiation entre élèves, tutorat, séances d'entraînement...</a:t>
            </a:r>
          </a:p>
          <a:p>
            <a:pPr>
              <a:spcAft>
                <a:spcPts val="600"/>
              </a:spcAft>
            </a:pPr>
            <a:r>
              <a:rPr lang="fr-FR" sz="2000" dirty="0">
                <a:latin typeface="Calibri" panose="020F0502020204030204" pitchFamily="34" charset="0"/>
              </a:rPr>
              <a:t>Ils permettent de </a:t>
            </a: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diversifier les types de regroupements d'élèves</a:t>
            </a:r>
            <a:r>
              <a:rPr lang="fr-FR" sz="2000" dirty="0">
                <a:latin typeface="Calibri" panose="020F0502020204030204" pitchFamily="34" charset="0"/>
              </a:rPr>
              <a:t> : groupe classe, groupes de besoins, groupes de compétences... selon les choix des équipes enseignantes et en fonction des besoins repérés.</a:t>
            </a:r>
          </a:p>
          <a:p>
            <a:r>
              <a:rPr lang="fr-FR" sz="2000" b="1" dirty="0">
                <a:latin typeface="Calibri" panose="020F0502020204030204" pitchFamily="34" charset="0"/>
              </a:rPr>
              <a:t>Les heures d’AP restent avant tout des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heures de cours</a:t>
            </a:r>
            <a:r>
              <a:rPr lang="fr-FR" sz="20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59" y="4983372"/>
            <a:ext cx="7920881" cy="1015663"/>
          </a:xfrm>
          <a:prstGeom prst="rect">
            <a:avLst/>
          </a:prstGeom>
          <a:gradFill flip="none" rotWithShape="1">
            <a:gsLst>
              <a:gs pos="0">
                <a:srgbClr val="FFBE86"/>
              </a:gs>
              <a:gs pos="35000">
                <a:srgbClr val="FFD0AA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dirty="0">
                <a:latin typeface="Calibri" panose="020F0502020204030204" pitchFamily="34" charset="0"/>
              </a:rPr>
              <a:t>L'accompagnement personnalisé s'inscrit dans le cadre général de l'accompagnement pédagogique, qui vise </a:t>
            </a: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l'inclusion scolaire de tous les enfants 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</a:rPr>
              <a:t>et cherche à </a:t>
            </a: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soutenir leur capacité à apprendre et à progresser</a:t>
            </a:r>
            <a:r>
              <a:rPr lang="fr-FR" sz="2000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7181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fr-FR" dirty="0"/>
              <a:t>Les enseignements complémentaires</a:t>
            </a:r>
            <a:br>
              <a:rPr lang="fr-FR" dirty="0"/>
            </a:br>
            <a:r>
              <a:rPr lang="fr-FR" sz="2400" dirty="0">
                <a:solidFill>
                  <a:srgbClr val="FF97F6"/>
                </a:solidFill>
              </a:rPr>
              <a:t>Enseignements pratiques interdisciplinaires (EPI)</a:t>
            </a:r>
            <a:r>
              <a:rPr lang="fr-FR" sz="2400" dirty="0"/>
              <a:t>	</a:t>
            </a:r>
          </a:p>
        </p:txBody>
      </p:sp>
      <p:sp>
        <p:nvSpPr>
          <p:cNvPr id="18481" name="ZoneTexte 18480"/>
          <p:cNvSpPr txBox="1"/>
          <p:nvPr/>
        </p:nvSpPr>
        <p:spPr>
          <a:xfrm>
            <a:off x="683568" y="3014950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fr-FR" sz="2000" dirty="0">
                <a:latin typeface="Calibri" panose="020F0502020204030204" pitchFamily="34" charset="0"/>
              </a:rPr>
              <a:t>Ils permettent aux élèves de </a:t>
            </a: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mieux comprendre</a:t>
            </a:r>
            <a:r>
              <a:rPr lang="fr-FR" sz="2000" dirty="0">
                <a:latin typeface="Calibri" panose="020F0502020204030204" pitchFamily="34" charset="0"/>
              </a:rPr>
              <a:t> ce qu’ils apprennent en le mettant en </a:t>
            </a: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pratique</a:t>
            </a:r>
            <a:r>
              <a:rPr lang="fr-FR" sz="2000" dirty="0">
                <a:latin typeface="Calibri" panose="020F0502020204030204" pitchFamily="34" charset="0"/>
              </a:rPr>
              <a:t>, et de mieux maîtriser les </a:t>
            </a: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rapports entre les différents savoirs</a:t>
            </a:r>
            <a:r>
              <a:rPr lang="fr-FR" sz="2000" b="1" dirty="0">
                <a:latin typeface="Calibri" panose="020F0502020204030204" pitchFamily="34" charset="0"/>
              </a:rPr>
              <a:t> </a:t>
            </a:r>
            <a:r>
              <a:rPr lang="fr-FR" sz="2000" dirty="0">
                <a:latin typeface="Calibri" panose="020F0502020204030204" pitchFamily="34" charset="0"/>
              </a:rPr>
              <a:t>en s’appuyant sur</a:t>
            </a:r>
            <a:r>
              <a:rPr lang="fr-FR" sz="2000" b="1" dirty="0">
                <a:latin typeface="Calibri" panose="020F0502020204030204" pitchFamily="34" charset="0"/>
              </a:rPr>
              <a:t> </a:t>
            </a: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plusieurs disciplines</a:t>
            </a:r>
            <a:r>
              <a:rPr lang="fr-FR" sz="2000" dirty="0">
                <a:latin typeface="Calibri" panose="020F0502020204030204" pitchFamily="34" charset="0"/>
              </a:rPr>
              <a:t>, comme le font les situations de la vie quotidienne.</a:t>
            </a:r>
          </a:p>
          <a:p>
            <a:pPr>
              <a:spcAft>
                <a:spcPts val="0"/>
              </a:spcAft>
              <a:defRPr/>
            </a:pPr>
            <a:endParaRPr lang="fr-FR" sz="2000" dirty="0"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fr-FR" sz="2000" dirty="0">
                <a:latin typeface="Calibri" panose="020F0502020204030204" pitchFamily="34" charset="0"/>
              </a:rPr>
              <a:t>En EPI, les élèves vont préparer et mener des </a:t>
            </a: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projets</a:t>
            </a:r>
            <a:r>
              <a:rPr lang="fr-FR" sz="2000" dirty="0">
                <a:latin typeface="Calibri" panose="020F0502020204030204" pitchFamily="34" charset="0"/>
              </a:rPr>
              <a:t> aboutissant à des </a:t>
            </a: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productions</a:t>
            </a:r>
            <a:r>
              <a:rPr lang="fr-FR" sz="2000" dirty="0">
                <a:latin typeface="Calibri" panose="020F0502020204030204" pitchFamily="34" charset="0"/>
              </a:rPr>
              <a:t>, seuls ou en groupes. </a:t>
            </a:r>
          </a:p>
          <a:p>
            <a:pPr>
              <a:spcAft>
                <a:spcPts val="0"/>
              </a:spcAft>
              <a:defRPr/>
            </a:pPr>
            <a:endParaRPr lang="fr-FR" sz="20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fr-FR" sz="2000" b="1" dirty="0">
                <a:latin typeface="Calibri" panose="020F0502020204030204" pitchFamily="34" charset="0"/>
              </a:rPr>
              <a:t>Les heures d’EPI restent avant tout des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heures de cours</a:t>
            </a:r>
            <a:r>
              <a:rPr lang="fr-FR" sz="20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872" y="195171"/>
            <a:ext cx="1036718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ZoneTexte 28"/>
          <p:cNvSpPr txBox="1"/>
          <p:nvPr/>
        </p:nvSpPr>
        <p:spPr>
          <a:xfrm flipH="1">
            <a:off x="971600" y="1436583"/>
            <a:ext cx="7056784" cy="1200329"/>
          </a:xfrm>
          <a:prstGeom prst="rect">
            <a:avLst/>
          </a:prstGeom>
          <a:gradFill flip="none" rotWithShape="1">
            <a:gsLst>
              <a:gs pos="0">
                <a:srgbClr val="FFBE86"/>
              </a:gs>
              <a:gs pos="35000">
                <a:srgbClr val="FFD0AA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</a:rPr>
              <a:t>Les EPI se fondent sur des </a:t>
            </a:r>
            <a:r>
              <a:rPr lang="fr-FR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démarches de projet</a:t>
            </a:r>
            <a:r>
              <a:rPr lang="fr-FR" sz="24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fr-FR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interdisciplinaires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</a:rPr>
              <a:t> conduisant à des </a:t>
            </a:r>
            <a:r>
              <a:rPr lang="fr-FR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réalisations concrètes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</a:rPr>
              <a:t> individuelles ou collectives.</a:t>
            </a:r>
          </a:p>
        </p:txBody>
      </p:sp>
    </p:spTree>
    <p:extLst>
      <p:ext uri="{BB962C8B-B14F-4D97-AF65-F5344CB8AC3E}">
        <p14:creationId xmlns:p14="http://schemas.microsoft.com/office/powerpoint/2010/main" val="61657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fr-FR" dirty="0"/>
              <a:t>Les enseignements complémentaires</a:t>
            </a:r>
            <a:br>
              <a:rPr lang="fr-FR" dirty="0"/>
            </a:br>
            <a:r>
              <a:rPr lang="fr-FR" sz="2400" dirty="0">
                <a:solidFill>
                  <a:srgbClr val="FF97F6"/>
                </a:solidFill>
              </a:rPr>
              <a:t>Les thématiques d’EPI</a:t>
            </a:r>
            <a:r>
              <a:rPr lang="fr-FR" sz="2400" dirty="0"/>
              <a:t>	</a:t>
            </a:r>
          </a:p>
        </p:txBody>
      </p:sp>
      <p:sp>
        <p:nvSpPr>
          <p:cNvPr id="7" name="Line 27"/>
          <p:cNvSpPr>
            <a:spLocks noChangeShapeType="1"/>
          </p:cNvSpPr>
          <p:nvPr/>
        </p:nvSpPr>
        <p:spPr bwMode="auto">
          <a:xfrm>
            <a:off x="2555106" y="2708498"/>
            <a:ext cx="4176713" cy="2025650"/>
          </a:xfrm>
          <a:prstGeom prst="line">
            <a:avLst/>
          </a:prstGeom>
          <a:noFill/>
          <a:ln w="25400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Line 27"/>
          <p:cNvSpPr>
            <a:spLocks noChangeShapeType="1"/>
          </p:cNvSpPr>
          <p:nvPr/>
        </p:nvSpPr>
        <p:spPr bwMode="auto">
          <a:xfrm flipH="1">
            <a:off x="2410644" y="2637061"/>
            <a:ext cx="4321175" cy="2097087"/>
          </a:xfrm>
          <a:prstGeom prst="line">
            <a:avLst/>
          </a:prstGeom>
          <a:noFill/>
          <a:ln w="25400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Line 27"/>
          <p:cNvSpPr>
            <a:spLocks noChangeShapeType="1"/>
          </p:cNvSpPr>
          <p:nvPr/>
        </p:nvSpPr>
        <p:spPr bwMode="auto">
          <a:xfrm>
            <a:off x="4571231" y="2173511"/>
            <a:ext cx="0" cy="2952750"/>
          </a:xfrm>
          <a:prstGeom prst="line">
            <a:avLst/>
          </a:prstGeom>
          <a:noFill/>
          <a:ln w="25400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418706" y="4653186"/>
            <a:ext cx="2160588" cy="1008062"/>
          </a:xfrm>
          <a:prstGeom prst="rect">
            <a:avLst/>
          </a:prstGeom>
          <a:solidFill>
            <a:srgbClr val="BCCB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Corps, santé, </a:t>
            </a:r>
          </a:p>
          <a:p>
            <a:pPr lvl="0" algn="ctr"/>
            <a: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bien-être</a:t>
            </a:r>
            <a:b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</a:br>
            <a: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et sécurité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18706" y="1741711"/>
            <a:ext cx="2160588" cy="1008062"/>
          </a:xfrm>
          <a:prstGeom prst="rect">
            <a:avLst/>
          </a:prstGeom>
          <a:solidFill>
            <a:srgbClr val="BCCB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Langues </a:t>
            </a:r>
            <a:b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</a:br>
            <a: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et cultures </a:t>
            </a:r>
          </a:p>
          <a:p>
            <a:pPr lvl="0" algn="ctr"/>
            <a: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de l’Antiquité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15919" y="4621436"/>
            <a:ext cx="2159000" cy="1008062"/>
          </a:xfrm>
          <a:prstGeom prst="rect">
            <a:avLst/>
          </a:prstGeom>
          <a:solidFill>
            <a:srgbClr val="BCCB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Sciences, technologie </a:t>
            </a:r>
            <a:b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</a:br>
            <a: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et société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15919" y="3181573"/>
            <a:ext cx="2159000" cy="1008063"/>
          </a:xfrm>
          <a:prstGeom prst="rect">
            <a:avLst/>
          </a:prstGeom>
          <a:solidFill>
            <a:srgbClr val="BCCB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lvl="0" algn="ctr"/>
            <a: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Transition écologique et développement</a:t>
            </a:r>
          </a:p>
          <a:p>
            <a:pPr lvl="0" algn="ctr"/>
            <a: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 durable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15919" y="1741711"/>
            <a:ext cx="2159000" cy="1008062"/>
          </a:xfrm>
          <a:prstGeom prst="rect">
            <a:avLst/>
          </a:prstGeom>
          <a:solidFill>
            <a:srgbClr val="BCCB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Langues et cultures</a:t>
            </a:r>
          </a:p>
          <a:p>
            <a:pPr lvl="0" algn="ctr"/>
            <a: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étrangères / régionales </a:t>
            </a:r>
          </a:p>
        </p:txBody>
      </p:sp>
      <p:sp>
        <p:nvSpPr>
          <p:cNvPr id="16" name="Line 29"/>
          <p:cNvSpPr>
            <a:spLocks noChangeShapeType="1"/>
          </p:cNvSpPr>
          <p:nvPr/>
        </p:nvSpPr>
        <p:spPr bwMode="auto">
          <a:xfrm flipH="1">
            <a:off x="2605906" y="3686398"/>
            <a:ext cx="3981450" cy="0"/>
          </a:xfrm>
          <a:prstGeom prst="line">
            <a:avLst/>
          </a:prstGeom>
          <a:noFill/>
          <a:ln w="25400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67544" y="4621436"/>
            <a:ext cx="2159000" cy="1008062"/>
          </a:xfrm>
          <a:prstGeom prst="rect">
            <a:avLst/>
          </a:prstGeom>
          <a:solidFill>
            <a:srgbClr val="BCCB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Information, </a:t>
            </a:r>
          </a:p>
          <a:p>
            <a:pPr lvl="0" algn="ctr"/>
            <a: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communication, </a:t>
            </a:r>
          </a:p>
          <a:p>
            <a:pPr lvl="0" algn="ctr"/>
            <a: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citoyenneté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7544" y="3181573"/>
            <a:ext cx="2159000" cy="1008063"/>
          </a:xfrm>
          <a:prstGeom prst="rect">
            <a:avLst/>
          </a:prstGeom>
          <a:solidFill>
            <a:srgbClr val="BCCB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Culture </a:t>
            </a:r>
            <a:b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</a:br>
            <a: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et création </a:t>
            </a:r>
          </a:p>
          <a:p>
            <a:pPr lvl="0" algn="ctr"/>
            <a: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artistiques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31369" y="3110136"/>
            <a:ext cx="2881312" cy="11525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altLang="fr-FR" sz="2000" b="1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8 thématiques</a:t>
            </a:r>
          </a:p>
          <a:p>
            <a:pPr lvl="0" algn="ctr"/>
            <a:r>
              <a:rPr lang="fr-FR" altLang="fr-FR" sz="2000" b="1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 interdisciplinaires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7544" y="1741711"/>
            <a:ext cx="2159000" cy="1008062"/>
          </a:xfrm>
          <a:prstGeom prst="rect">
            <a:avLst/>
          </a:prstGeom>
          <a:solidFill>
            <a:srgbClr val="BCCB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Monde économique </a:t>
            </a:r>
          </a:p>
          <a:p>
            <a:pPr lvl="0" algn="ctr"/>
            <a: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et professionnel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872" y="195171"/>
            <a:ext cx="1036718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86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fr-FR" sz="2400" dirty="0"/>
              <a:t>Les parcours éducatifs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1178163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fr-FR" sz="2000" dirty="0">
                <a:latin typeface="Calibri" panose="020F0502020204030204" pitchFamily="34" charset="0"/>
              </a:rPr>
              <a:t>Au cours de leur scolarité, les élèves suivent </a:t>
            </a: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quatre parcours éducatifs</a:t>
            </a:r>
            <a:r>
              <a:rPr lang="fr-FR" sz="20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4" b="19794"/>
          <a:stretch/>
        </p:blipFill>
        <p:spPr>
          <a:xfrm>
            <a:off x="313712" y="3042834"/>
            <a:ext cx="874008" cy="90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05"/>
          <a:stretch/>
        </p:blipFill>
        <p:spPr>
          <a:xfrm>
            <a:off x="243174" y="1916832"/>
            <a:ext cx="1015084" cy="72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8" t="8846" r="19238" b="26663"/>
          <a:stretch/>
        </p:blipFill>
        <p:spPr>
          <a:xfrm>
            <a:off x="339236" y="4149080"/>
            <a:ext cx="822960" cy="9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2528" y="1610211"/>
            <a:ext cx="720111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fr-FR" sz="2000" dirty="0">
                <a:latin typeface="Calibri" panose="020F0502020204030204" pitchFamily="34" charset="0"/>
              </a:rPr>
              <a:t>Le </a:t>
            </a: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parcours citoyen</a:t>
            </a:r>
            <a:r>
              <a:rPr lang="fr-FR" sz="2000" b="1" dirty="0">
                <a:latin typeface="Calibri" panose="020F0502020204030204" pitchFamily="34" charset="0"/>
              </a:rPr>
              <a:t> </a:t>
            </a:r>
            <a:r>
              <a:rPr lang="fr-FR" sz="2000" dirty="0">
                <a:latin typeface="Calibri" panose="020F0502020204030204" pitchFamily="34" charset="0"/>
              </a:rPr>
              <a:t>se construit autour du nouvel enseignement </a:t>
            </a:r>
            <a:br>
              <a:rPr lang="fr-FR" sz="2000" dirty="0">
                <a:latin typeface="Calibri" panose="020F0502020204030204" pitchFamily="34" charset="0"/>
              </a:rPr>
            </a:br>
            <a:r>
              <a:rPr lang="fr-FR" sz="2000" dirty="0">
                <a:latin typeface="Calibri" panose="020F0502020204030204" pitchFamily="34" charset="0"/>
              </a:rPr>
              <a:t>moral et civique, d’une éducation aux médias et à l’information. </a:t>
            </a:r>
            <a:br>
              <a:rPr lang="fr-FR" sz="2000" dirty="0">
                <a:latin typeface="Calibri" panose="020F0502020204030204" pitchFamily="34" charset="0"/>
              </a:rPr>
            </a:br>
            <a:r>
              <a:rPr lang="fr-FR" sz="2000" dirty="0">
                <a:latin typeface="Calibri" panose="020F0502020204030204" pitchFamily="34" charset="0"/>
              </a:rPr>
              <a:t>La participation et les initiatives des élèves dans les actions favorisant la formation du futur citoyen sont encouragées.</a:t>
            </a:r>
          </a:p>
          <a:p>
            <a:pPr marL="0" indent="0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fr-FR" sz="2000" dirty="0">
                <a:latin typeface="Calibri" panose="020F0502020204030204" pitchFamily="34" charset="0"/>
              </a:rPr>
              <a:t>Le </a:t>
            </a: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parcours Avenir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fr-FR" sz="2000" dirty="0">
                <a:latin typeface="Calibri" panose="020F0502020204030204" pitchFamily="34" charset="0"/>
              </a:rPr>
              <a:t>permet de la 6</a:t>
            </a:r>
            <a:r>
              <a:rPr lang="fr-FR" sz="2000" baseline="30000" dirty="0">
                <a:latin typeface="Calibri" panose="020F0502020204030204" pitchFamily="34" charset="0"/>
              </a:rPr>
              <a:t>e</a:t>
            </a:r>
            <a:r>
              <a:rPr lang="fr-FR" sz="2000" dirty="0">
                <a:latin typeface="Calibri" panose="020F0502020204030204" pitchFamily="34" charset="0"/>
              </a:rPr>
              <a:t> à la terminale de construire son parcours individuel d’information, d’orientation et de découverte du monde économique et professionnel.</a:t>
            </a:r>
          </a:p>
          <a:p>
            <a:pPr marL="0" indent="0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fr-FR" sz="2000" dirty="0">
                <a:latin typeface="Calibri" panose="020F0502020204030204" pitchFamily="34" charset="0"/>
              </a:rPr>
              <a:t>Le </a:t>
            </a: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parcours d’éducation artistique et culturelle</a:t>
            </a:r>
            <a:r>
              <a:rPr lang="fr-FR" sz="2000" dirty="0">
                <a:latin typeface="Calibri" panose="020F0502020204030204" pitchFamily="34" charset="0"/>
              </a:rPr>
              <a:t> (PEAC) permet d’acquérir une culture artistique personnelle tout en diversifiant </a:t>
            </a:r>
            <a:br>
              <a:rPr lang="fr-FR" sz="2000" dirty="0">
                <a:latin typeface="Calibri" panose="020F0502020204030204" pitchFamily="34" charset="0"/>
              </a:rPr>
            </a:br>
            <a:r>
              <a:rPr lang="fr-FR" sz="2000" dirty="0">
                <a:latin typeface="Calibri" panose="020F0502020204030204" pitchFamily="34" charset="0"/>
              </a:rPr>
              <a:t>ses moyens d’expression.</a:t>
            </a:r>
          </a:p>
          <a:p>
            <a:pPr marL="0" indent="0">
              <a:spcAft>
                <a:spcPts val="3000"/>
              </a:spcAft>
              <a:buFont typeface="Wingdings" pitchFamily="2" charset="2"/>
              <a:buNone/>
              <a:defRPr/>
            </a:pPr>
            <a:r>
              <a:rPr lang="fr-FR" sz="2000" dirty="0">
                <a:latin typeface="Calibri" panose="020F0502020204030204" pitchFamily="34" charset="0"/>
              </a:rPr>
              <a:t>Le </a:t>
            </a: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parcours éducatif de santé</a:t>
            </a:r>
            <a:r>
              <a:rPr lang="fr-FR" sz="2000" dirty="0">
                <a:latin typeface="Calibri" panose="020F0502020204030204" pitchFamily="34" charset="0"/>
              </a:rPr>
              <a:t> permet d’expliciter ce qui est offert aux élèves en matière de santé , dans les domaines de l’éducation, la prévention et la protection.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30" y="5147414"/>
            <a:ext cx="88163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413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fr-FR" sz="2400" dirty="0" smtClean="0"/>
              <a:t> Des repères….</a:t>
            </a:r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179512" y="1178163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Wingdings" pitchFamily="2" charset="2"/>
              <a:buNone/>
              <a:defRPr/>
            </a:pPr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2528" y="1610211"/>
            <a:ext cx="720111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fr-FR" sz="2000" dirty="0" smtClean="0">
                <a:latin typeface="Calibri" panose="020F0502020204030204" pitchFamily="34" charset="0"/>
              </a:rPr>
              <a:t>- Un stage du 12 au 17 décembre ( 30 heures) </a:t>
            </a:r>
          </a:p>
          <a:p>
            <a:pPr marL="0" indent="0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fr-FR" sz="2000" dirty="0" smtClean="0">
                <a:latin typeface="Calibri" panose="020F0502020204030204" pitchFamily="34" charset="0"/>
              </a:rPr>
              <a:t>Un rapport et une restitution orale.</a:t>
            </a:r>
          </a:p>
          <a:p>
            <a:pPr marL="0" indent="0">
              <a:spcAft>
                <a:spcPts val="1200"/>
              </a:spcAft>
              <a:buFont typeface="Wingdings" pitchFamily="2" charset="2"/>
              <a:buNone/>
              <a:defRPr/>
            </a:pPr>
            <a:endParaRPr lang="fr-FR" sz="2000" dirty="0">
              <a:latin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r>
              <a:rPr lang="fr-FR" sz="2000" dirty="0" smtClean="0">
                <a:latin typeface="Calibri" panose="020F0502020204030204" pitchFamily="34" charset="0"/>
              </a:rPr>
              <a:t>Un travail sur l’orientation avec la COP, les PP. (utilisation de Folios)</a:t>
            </a:r>
          </a:p>
          <a:p>
            <a:pPr>
              <a:spcAft>
                <a:spcPts val="1200"/>
              </a:spcAft>
              <a:defRPr/>
            </a:pPr>
            <a:r>
              <a:rPr lang="fr-FR" sz="2000" dirty="0" smtClean="0">
                <a:latin typeface="Calibri" panose="020F0502020204030204" pitchFamily="34" charset="0"/>
              </a:rPr>
              <a:t> </a:t>
            </a:r>
            <a:endParaRPr lang="fr-FR" sz="2000" dirty="0">
              <a:latin typeface="Calibri" panose="020F0502020204030204" pitchFamily="34" charset="0"/>
            </a:endParaRPr>
          </a:p>
          <a:p>
            <a:pPr marL="0" indent="0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fr-FR" sz="2000" dirty="0" smtClean="0">
                <a:latin typeface="Calibri" panose="020F0502020204030204" pitchFamily="34" charset="0"/>
              </a:rPr>
              <a:t> - Un voyage à Paris qui peut servir de support au DNB (parcours EAC)</a:t>
            </a:r>
            <a:r>
              <a:rPr lang="fr-FR" sz="2000" dirty="0">
                <a:latin typeface="Calibri" panose="020F0502020204030204" pitchFamily="34" charset="0"/>
              </a:rPr>
              <a:t/>
            </a:r>
            <a:br>
              <a:rPr lang="fr-FR" sz="2000" dirty="0">
                <a:latin typeface="Calibri" panose="020F0502020204030204" pitchFamily="34" charset="0"/>
              </a:rPr>
            </a:br>
            <a:endParaRPr lang="fr-FR" sz="2000" dirty="0">
              <a:latin typeface="Calibri" panose="020F0502020204030204" pitchFamily="34" charset="0"/>
            </a:endParaRPr>
          </a:p>
          <a:p>
            <a:pPr marL="0" indent="0">
              <a:spcAft>
                <a:spcPts val="3000"/>
              </a:spcAft>
              <a:buFont typeface="Wingdings" pitchFamily="2" charset="2"/>
              <a:buNone/>
              <a:defRPr/>
            </a:pPr>
            <a:r>
              <a:rPr lang="fr-FR" sz="2000" dirty="0" smtClean="0">
                <a:latin typeface="Calibri" panose="020F0502020204030204" pitchFamily="34" charset="0"/>
              </a:rPr>
              <a:t>- Un DNB modifié</a:t>
            </a:r>
            <a:endParaRPr lang="fr-F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2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Le DNB : ce qui est évalué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323528" y="5301244"/>
            <a:ext cx="2412000" cy="648000"/>
          </a:xfrm>
          <a:prstGeom prst="roundRect">
            <a:avLst/>
          </a:prstGeom>
          <a:solidFill>
            <a:srgbClr val="FDA4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Enseignements de complément et LSF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23528" y="3509960"/>
            <a:ext cx="2412000" cy="117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Examen terminal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23528" y="1480074"/>
            <a:ext cx="2412000" cy="11700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Maîtrise du socle commun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939449" y="3068960"/>
            <a:ext cx="5904000" cy="2052000"/>
          </a:xfrm>
          <a:prstGeom prst="roundRect">
            <a:avLst/>
          </a:prstGeom>
          <a:solidFill>
            <a:srgbClr val="CCFF6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>
              <a:defRPr/>
            </a:pPr>
            <a:r>
              <a:rPr lang="fr-FR" sz="1600" dirty="0">
                <a:solidFill>
                  <a:srgbClr val="1C1850"/>
                </a:solidFill>
              </a:rPr>
              <a:t>Trois épreuves sur 100 points chacune :</a:t>
            </a:r>
          </a:p>
          <a:p>
            <a:pPr marL="460375" indent="-285750">
              <a:buFontTx/>
              <a:buChar char="-"/>
              <a:defRPr/>
            </a:pPr>
            <a:r>
              <a:rPr lang="fr-FR" sz="1600" dirty="0">
                <a:solidFill>
                  <a:srgbClr val="1C1850"/>
                </a:solidFill>
              </a:rPr>
              <a:t>épreuve écrite de mathématiques, physique-chimie, sciences de la vie et de la Terre, et technologie</a:t>
            </a:r>
          </a:p>
          <a:p>
            <a:pPr marL="460375" indent="-285750">
              <a:buFontTx/>
              <a:buChar char="-"/>
              <a:defRPr/>
            </a:pPr>
            <a:r>
              <a:rPr lang="fr-FR" sz="1600" dirty="0">
                <a:solidFill>
                  <a:srgbClr val="1C1850"/>
                </a:solidFill>
              </a:rPr>
              <a:t>épreuve écrite de français, histoire et géographie, éducation morale et civique</a:t>
            </a:r>
          </a:p>
          <a:p>
            <a:pPr marL="460375" indent="-285750">
              <a:buFontTx/>
              <a:buChar char="-"/>
              <a:defRPr/>
            </a:pPr>
            <a:r>
              <a:rPr lang="fr-FR" sz="1600" dirty="0">
                <a:solidFill>
                  <a:srgbClr val="1C1850"/>
                </a:solidFill>
              </a:rPr>
              <a:t>épreuve orale : soutenance d’un projet mené au cours des EPI ou d’un parcours(Avenir, citoyen, EAC)</a:t>
            </a:r>
          </a:p>
          <a:p>
            <a:pPr marL="174625">
              <a:defRPr/>
            </a:pPr>
            <a:r>
              <a:rPr lang="fr-FR" sz="1600" dirty="0">
                <a:solidFill>
                  <a:srgbClr val="1C1850"/>
                </a:solidFill>
              </a:rPr>
              <a:t>	</a:t>
            </a:r>
            <a:r>
              <a:rPr lang="fr-FR" dirty="0">
                <a:solidFill>
                  <a:srgbClr val="1C1850"/>
                </a:solidFill>
              </a:rPr>
              <a:t>Soit au maximum </a:t>
            </a:r>
            <a:r>
              <a:rPr lang="fr-FR" b="1" dirty="0">
                <a:solidFill>
                  <a:srgbClr val="1C1850"/>
                </a:solidFill>
              </a:rPr>
              <a:t>300 points</a:t>
            </a:r>
            <a:endParaRPr lang="fr-FR" sz="1600" dirty="0">
              <a:solidFill>
                <a:srgbClr val="1C185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939449" y="5202306"/>
            <a:ext cx="5904000" cy="864000"/>
          </a:xfrm>
          <a:prstGeom prst="roundRect">
            <a:avLst/>
          </a:prstGeom>
          <a:solidFill>
            <a:srgbClr val="FFD24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>
              <a:defRPr/>
            </a:pPr>
            <a:r>
              <a:rPr lang="fr-FR" sz="1600" dirty="0">
                <a:solidFill>
                  <a:srgbClr val="1C1850"/>
                </a:solidFill>
              </a:rPr>
              <a:t>Objectifs d’apprentissage du cycle :</a:t>
            </a:r>
          </a:p>
          <a:p>
            <a:pPr marL="460375" indent="-285750">
              <a:buFontTx/>
              <a:buChar char="-"/>
              <a:defRPr/>
            </a:pPr>
            <a:r>
              <a:rPr lang="fr-FR" sz="1600" dirty="0">
                <a:solidFill>
                  <a:srgbClr val="1C1850"/>
                </a:solidFill>
              </a:rPr>
              <a:t>atteints		10 points</a:t>
            </a:r>
          </a:p>
          <a:p>
            <a:pPr marL="460375" indent="-285750">
              <a:buFontTx/>
              <a:buChar char="-"/>
              <a:defRPr/>
            </a:pPr>
            <a:r>
              <a:rPr lang="fr-FR" sz="1600" dirty="0">
                <a:solidFill>
                  <a:srgbClr val="1C1850"/>
                </a:solidFill>
              </a:rPr>
              <a:t>dépassés		20 points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939449" y="1129074"/>
            <a:ext cx="5904000" cy="1872000"/>
          </a:xfrm>
          <a:prstGeom prst="roundRect">
            <a:avLst/>
          </a:prstGeom>
          <a:solidFill>
            <a:srgbClr val="00B0F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1600" dirty="0">
                <a:solidFill>
                  <a:srgbClr val="1C1850"/>
                </a:solidFill>
              </a:rPr>
              <a:t>Pour chacune des 8 composantes (objectifs du domaine 1,</a:t>
            </a:r>
          </a:p>
          <a:p>
            <a:pPr>
              <a:defRPr/>
            </a:pPr>
            <a:r>
              <a:rPr lang="fr-FR" sz="1600" dirty="0">
                <a:solidFill>
                  <a:srgbClr val="1C1850"/>
                </a:solidFill>
              </a:rPr>
              <a:t> 4 autres domaines), le niveau de maîtrise donne des points :</a:t>
            </a:r>
          </a:p>
          <a:p>
            <a:pPr marL="285750" indent="-285750">
              <a:buFontTx/>
              <a:buChar char="-"/>
              <a:defRPr/>
            </a:pPr>
            <a:r>
              <a:rPr lang="fr-FR" sz="1600" dirty="0">
                <a:solidFill>
                  <a:srgbClr val="1C1850"/>
                </a:solidFill>
              </a:rPr>
              <a:t>maîtrise insuffisante : 	10 points</a:t>
            </a:r>
          </a:p>
          <a:p>
            <a:pPr marL="285750" indent="-285750">
              <a:buFontTx/>
              <a:buChar char="-"/>
              <a:defRPr/>
            </a:pPr>
            <a:r>
              <a:rPr lang="fr-FR" sz="1600" dirty="0">
                <a:solidFill>
                  <a:srgbClr val="1C1850"/>
                </a:solidFill>
              </a:rPr>
              <a:t>maîtrise fragile : 		25 points</a:t>
            </a:r>
          </a:p>
          <a:p>
            <a:pPr marL="285750" indent="-285750">
              <a:buFontTx/>
              <a:buChar char="-"/>
              <a:defRPr/>
            </a:pPr>
            <a:r>
              <a:rPr lang="fr-FR" sz="1600" dirty="0">
                <a:solidFill>
                  <a:srgbClr val="1C1850"/>
                </a:solidFill>
              </a:rPr>
              <a:t>maîtrise satisfaisante : 	40 points</a:t>
            </a:r>
          </a:p>
          <a:p>
            <a:pPr marL="285750" indent="-285750">
              <a:buFontTx/>
              <a:buChar char="-"/>
              <a:defRPr/>
            </a:pPr>
            <a:r>
              <a:rPr lang="fr-FR" sz="1600" dirty="0">
                <a:solidFill>
                  <a:srgbClr val="1C1850"/>
                </a:solidFill>
              </a:rPr>
              <a:t>très bonne maîtrise : 	50 points</a:t>
            </a:r>
          </a:p>
          <a:p>
            <a:pPr>
              <a:defRPr/>
            </a:pPr>
            <a:r>
              <a:rPr lang="fr-FR" sz="1600" dirty="0">
                <a:solidFill>
                  <a:srgbClr val="1C1850"/>
                </a:solidFill>
              </a:rPr>
              <a:t>	</a:t>
            </a:r>
            <a:r>
              <a:rPr lang="fr-FR" dirty="0">
                <a:solidFill>
                  <a:srgbClr val="1C1850"/>
                </a:solidFill>
              </a:rPr>
              <a:t>Soit au maximum </a:t>
            </a:r>
            <a:r>
              <a:rPr lang="fr-FR" b="1" dirty="0">
                <a:solidFill>
                  <a:srgbClr val="1C1850"/>
                </a:solidFill>
              </a:rPr>
              <a:t>400 points</a:t>
            </a:r>
            <a:endParaRPr lang="fr-FR" sz="1600" b="1" dirty="0">
              <a:solidFill>
                <a:srgbClr val="1C18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029"/>
      </p:ext>
    </p:extLst>
  </p:cSld>
  <p:clrMapOvr>
    <a:masterClrMapping/>
  </p:clrMapOvr>
</p:sld>
</file>

<file path=ppt/theme/theme1.xml><?xml version="1.0" encoding="utf-8"?>
<a:theme xmlns:a="http://schemas.openxmlformats.org/drawingml/2006/main" name="3_Diapo de titre">
  <a:themeElements>
    <a:clrScheme name="3_Diapo de tit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iapo de titre">
      <a:majorFont>
        <a:latin typeface="Calibri"/>
        <a:ea typeface="ＭＳ Ｐゴシック"/>
        <a:cs typeface="Calibri"/>
      </a:majorFont>
      <a:minorFont>
        <a:latin typeface="Calibri"/>
        <a:ea typeface="ＭＳ Ｐゴシック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Diapo de t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apo de tit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apo de tit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apo de tit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apo de tit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apo de tit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apo de tit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apo de tit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apo de tit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apo de tit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apo de tit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apo de tit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age de titre">
  <a:themeElements>
    <a:clrScheme name="3_Diapo de tit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iapo de titre">
      <a:majorFont>
        <a:latin typeface="Calibri"/>
        <a:ea typeface="ＭＳ Ｐゴシック"/>
        <a:cs typeface="Calibri"/>
      </a:majorFont>
      <a:minorFont>
        <a:latin typeface="Calibri"/>
        <a:ea typeface="ＭＳ Ｐゴシック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Diapo de t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apo de tit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apo de tit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apo de tit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apo de tit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apo de tit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apo de tit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apo de tit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apo de tit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apo de tit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apo de tit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apo de tit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age de couvertur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ages de conten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sque MENJVA_masque bleu ci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asque MENJVA_masque bleu ciel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age de couvertur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7823</TotalTime>
  <Words>1371</Words>
  <Application>Microsoft Office PowerPoint</Application>
  <PresentationFormat>Affichage à l'écran (4:3)</PresentationFormat>
  <Paragraphs>166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12</vt:i4>
      </vt:variant>
    </vt:vector>
  </HeadingPairs>
  <TitlesOfParts>
    <vt:vector size="25" baseType="lpstr">
      <vt:lpstr>ＭＳ Ｐゴシック</vt:lpstr>
      <vt:lpstr>ＭＳ Ｐゴシック</vt:lpstr>
      <vt:lpstr>Akkurat-BoldExtra</vt:lpstr>
      <vt:lpstr>Arial</vt:lpstr>
      <vt:lpstr>Arial Rounded MT Bold</vt:lpstr>
      <vt:lpstr>Calibri</vt:lpstr>
      <vt:lpstr>Lucida Grande</vt:lpstr>
      <vt:lpstr>Wingdings</vt:lpstr>
      <vt:lpstr>3_Diapo de titre</vt:lpstr>
      <vt:lpstr>1_page de titre</vt:lpstr>
      <vt:lpstr>Page de couverture</vt:lpstr>
      <vt:lpstr>Pages de contenu</vt:lpstr>
      <vt:lpstr>1_Page de couverture</vt:lpstr>
      <vt:lpstr>Présentation PowerPoint</vt:lpstr>
      <vt:lpstr>Ce qui sera mis en œuvre à la rentrée 2016</vt:lpstr>
      <vt:lpstr>Le nouveau socle commun</vt:lpstr>
      <vt:lpstr>Les enseignements complémentaires  L’accompagnement personnalisé (AP)</vt:lpstr>
      <vt:lpstr>Les enseignements complémentaires Enseignements pratiques interdisciplinaires (EPI) </vt:lpstr>
      <vt:lpstr>Les enseignements complémentaires Les thématiques d’EPI </vt:lpstr>
      <vt:lpstr>Les parcours éducatifs</vt:lpstr>
      <vt:lpstr> Des repères….</vt:lpstr>
      <vt:lpstr>Le DNB : ce qui est évalué</vt:lpstr>
      <vt:lpstr>Le DNB : les épreuves terminales</vt:lpstr>
      <vt:lpstr>Le DNB : obtention</vt:lpstr>
      <vt:lpstr>Des ressources pédagogiques sur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p</cp:lastModifiedBy>
  <cp:revision>451</cp:revision>
  <cp:lastPrinted>2016-03-29T15:38:28Z</cp:lastPrinted>
  <dcterms:created xsi:type="dcterms:W3CDTF">2014-07-08T12:19:38Z</dcterms:created>
  <dcterms:modified xsi:type="dcterms:W3CDTF">2016-10-04T13:41:06Z</dcterms:modified>
</cp:coreProperties>
</file>